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52"/>
  </p:notesMasterIdLst>
  <p:sldIdLst>
    <p:sldId id="256" r:id="rId2"/>
    <p:sldId id="305" r:id="rId3"/>
    <p:sldId id="257" r:id="rId4"/>
    <p:sldId id="258" r:id="rId5"/>
    <p:sldId id="263" r:id="rId6"/>
    <p:sldId id="293" r:id="rId7"/>
    <p:sldId id="285" r:id="rId8"/>
    <p:sldId id="278" r:id="rId9"/>
    <p:sldId id="286" r:id="rId10"/>
    <p:sldId id="287" r:id="rId11"/>
    <p:sldId id="288" r:id="rId12"/>
    <p:sldId id="264" r:id="rId13"/>
    <p:sldId id="259" r:id="rId14"/>
    <p:sldId id="260" r:id="rId15"/>
    <p:sldId id="265" r:id="rId16"/>
    <p:sldId id="289" r:id="rId17"/>
    <p:sldId id="271" r:id="rId18"/>
    <p:sldId id="290" r:id="rId19"/>
    <p:sldId id="261" r:id="rId20"/>
    <p:sldId id="291" r:id="rId21"/>
    <p:sldId id="292" r:id="rId22"/>
    <p:sldId id="280" r:id="rId23"/>
    <p:sldId id="274" r:id="rId24"/>
    <p:sldId id="275" r:id="rId25"/>
    <p:sldId id="276" r:id="rId26"/>
    <p:sldId id="277" r:id="rId27"/>
    <p:sldId id="283" r:id="rId28"/>
    <p:sldId id="294" r:id="rId29"/>
    <p:sldId id="307" r:id="rId30"/>
    <p:sldId id="281" r:id="rId31"/>
    <p:sldId id="268" r:id="rId32"/>
    <p:sldId id="302" r:id="rId33"/>
    <p:sldId id="299" r:id="rId34"/>
    <p:sldId id="300" r:id="rId35"/>
    <p:sldId id="303" r:id="rId36"/>
    <p:sldId id="304" r:id="rId37"/>
    <p:sldId id="301" r:id="rId38"/>
    <p:sldId id="295" r:id="rId39"/>
    <p:sldId id="273" r:id="rId40"/>
    <p:sldId id="296" r:id="rId41"/>
    <p:sldId id="297" r:id="rId42"/>
    <p:sldId id="284" r:id="rId43"/>
    <p:sldId id="266" r:id="rId44"/>
    <p:sldId id="267" r:id="rId45"/>
    <p:sldId id="270" r:id="rId46"/>
    <p:sldId id="272" r:id="rId47"/>
    <p:sldId id="298" r:id="rId48"/>
    <p:sldId id="279" r:id="rId49"/>
    <p:sldId id="306" r:id="rId50"/>
    <p:sldId id="308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B604566-CA4A-40E1-9195-601386E03DD0}">
          <p14:sldIdLst>
            <p14:sldId id="256"/>
            <p14:sldId id="305"/>
            <p14:sldId id="257"/>
            <p14:sldId id="258"/>
            <p14:sldId id="263"/>
            <p14:sldId id="293"/>
            <p14:sldId id="285"/>
            <p14:sldId id="278"/>
            <p14:sldId id="286"/>
            <p14:sldId id="287"/>
            <p14:sldId id="288"/>
            <p14:sldId id="264"/>
            <p14:sldId id="259"/>
            <p14:sldId id="260"/>
            <p14:sldId id="265"/>
            <p14:sldId id="289"/>
            <p14:sldId id="271"/>
            <p14:sldId id="290"/>
            <p14:sldId id="261"/>
            <p14:sldId id="291"/>
            <p14:sldId id="292"/>
            <p14:sldId id="280"/>
            <p14:sldId id="274"/>
            <p14:sldId id="275"/>
            <p14:sldId id="276"/>
            <p14:sldId id="277"/>
            <p14:sldId id="283"/>
            <p14:sldId id="294"/>
            <p14:sldId id="307"/>
            <p14:sldId id="281"/>
            <p14:sldId id="268"/>
            <p14:sldId id="302"/>
            <p14:sldId id="299"/>
            <p14:sldId id="300"/>
            <p14:sldId id="303"/>
            <p14:sldId id="304"/>
            <p14:sldId id="301"/>
            <p14:sldId id="295"/>
            <p14:sldId id="273"/>
            <p14:sldId id="296"/>
            <p14:sldId id="297"/>
            <p14:sldId id="284"/>
            <p14:sldId id="266"/>
            <p14:sldId id="267"/>
            <p14:sldId id="270"/>
            <p14:sldId id="272"/>
            <p14:sldId id="298"/>
            <p14:sldId id="279"/>
            <p14:sldId id="306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 varScale="1">
        <p:scale>
          <a:sx n="92" d="100"/>
          <a:sy n="92" d="100"/>
        </p:scale>
        <p:origin x="135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B469C-55DC-46D6-8C71-9DA449354479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50603-5BFF-448D-A44D-939BCCF8E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30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reach at about 4:20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50603-5BFF-448D-A44D-939BCCF8E60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07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3BE2-B6B8-45C3-B189-9809A2CBF3D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A8F-2DDE-4111-9AE3-3A43D027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0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3BE2-B6B8-45C3-B189-9809A2CBF3D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A8F-2DDE-4111-9AE3-3A43D027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3BE2-B6B8-45C3-B189-9809A2CBF3D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A8F-2DDE-4111-9AE3-3A43D027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3BE2-B6B8-45C3-B189-9809A2CBF3D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A8F-2DDE-4111-9AE3-3A43D027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0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3BE2-B6B8-45C3-B189-9809A2CBF3D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A8F-2DDE-4111-9AE3-3A43D027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5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3BE2-B6B8-45C3-B189-9809A2CBF3D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A8F-2DDE-4111-9AE3-3A43D027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8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3BE2-B6B8-45C3-B189-9809A2CBF3D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A8F-2DDE-4111-9AE3-3A43D027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3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3BE2-B6B8-45C3-B189-9809A2CBF3D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A8F-2DDE-4111-9AE3-3A43D027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9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3BE2-B6B8-45C3-B189-9809A2CBF3D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A8F-2DDE-4111-9AE3-3A43D027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5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3BE2-B6B8-45C3-B189-9809A2CBF3D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A8F-2DDE-4111-9AE3-3A43D027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7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3BE2-B6B8-45C3-B189-9809A2CBF3D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A8F-2DDE-4111-9AE3-3A43D027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2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A3BE2-B6B8-45C3-B189-9809A2CBF3D8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CA8F-2DDE-4111-9AE3-3A43D027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25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getpebble.com/2/getting-started/linux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46150" y="758825"/>
            <a:ext cx="7064375" cy="2212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4800" smtClean="0"/>
              <a:t>CS 3714</a:t>
            </a:r>
            <a:br>
              <a:rPr lang="en-US" altLang="en-US" sz="4800" smtClean="0"/>
            </a:br>
            <a:r>
              <a:rPr lang="en-US" altLang="en-US" sz="4800" smtClean="0"/>
              <a:t>Mobile Software Development</a:t>
            </a:r>
            <a:endParaRPr lang="en-US" altLang="en-US" sz="4800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77937" y="4140200"/>
            <a:ext cx="64008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Pebble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9828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Pointer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typedef</a:t>
            </a:r>
            <a:r>
              <a:rPr lang="en-US" dirty="0" smtClean="0"/>
              <a:t> void (* </a:t>
            </a:r>
            <a:r>
              <a:rPr lang="en-US" dirty="0" err="1" smtClean="0"/>
              <a:t>WindowHandler</a:t>
            </a:r>
            <a:r>
              <a:rPr lang="en-US" dirty="0" smtClean="0"/>
              <a:t>)(struct Window *window)</a:t>
            </a:r>
          </a:p>
          <a:p>
            <a:pPr lvl="1"/>
            <a:r>
              <a:rPr lang="en-US" dirty="0"/>
              <a:t>Declares function with void return value that take struct Window to be referenced by </a:t>
            </a:r>
            <a:r>
              <a:rPr lang="en-US" dirty="0" err="1"/>
              <a:t>WindowHandler</a:t>
            </a:r>
            <a:r>
              <a:rPr lang="en-US" dirty="0"/>
              <a:t> type</a:t>
            </a:r>
          </a:p>
          <a:p>
            <a:pPr marL="274320" lvl="1" indent="0">
              <a:buNone/>
            </a:pPr>
            <a:r>
              <a:rPr lang="en-US" dirty="0" smtClean="0"/>
              <a:t>Ex.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my_function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548640" lvl="2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//stuff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548640" lvl="2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my_function2(struct Window *window) {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//better stuff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my_function3 (struct Window *window) {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//best stuff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548640" lvl="2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WindowHandler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*handler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my_function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//DOESN’T WORK</a:t>
            </a:r>
          </a:p>
          <a:p>
            <a:pPr marL="548640" lvl="2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WindowHandler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*handler2 = my_function2; //DOESN’T WORK</a:t>
            </a:r>
          </a:p>
          <a:p>
            <a:pPr marL="548640" lvl="2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WindowHandler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*handler3 = my_function3; </a:t>
            </a:r>
          </a:p>
        </p:txBody>
      </p:sp>
    </p:spTree>
    <p:extLst>
      <p:ext uri="{BB962C8B-B14F-4D97-AF65-F5344CB8AC3E}">
        <p14:creationId xmlns:p14="http://schemas.microsoft.com/office/powerpoint/2010/main" val="415283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Pointer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typedef</a:t>
            </a:r>
            <a:r>
              <a:rPr lang="en-US" dirty="0" smtClean="0"/>
              <a:t> void (* </a:t>
            </a:r>
            <a:r>
              <a:rPr lang="en-US" dirty="0" err="1" smtClean="0"/>
              <a:t>WindowHandler</a:t>
            </a:r>
            <a:r>
              <a:rPr lang="en-US" dirty="0" smtClean="0"/>
              <a:t>)(struct Window *window)</a:t>
            </a:r>
          </a:p>
          <a:p>
            <a:pPr lvl="1"/>
            <a:r>
              <a:rPr lang="en-US" dirty="0"/>
              <a:t>Declares function with void return value that take struct Window to be referenced by </a:t>
            </a:r>
            <a:r>
              <a:rPr lang="en-US" dirty="0" err="1"/>
              <a:t>WindowHandler</a:t>
            </a:r>
            <a:r>
              <a:rPr lang="en-US" dirty="0"/>
              <a:t> type</a:t>
            </a:r>
          </a:p>
          <a:p>
            <a:pPr marL="274320" lvl="1" indent="0">
              <a:buNone/>
            </a:pPr>
            <a:r>
              <a:rPr lang="en-US" dirty="0" smtClean="0"/>
              <a:t>Ex.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my_function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548640" lvl="2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//stuff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548640" lvl="2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my_function2(struct Window *window) {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//better stuff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my_function3 (struct Window *window) {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//best stuff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548640" lvl="2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WindowHandler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*handler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my_function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//DOESN’T WORK</a:t>
            </a:r>
          </a:p>
          <a:p>
            <a:pPr marL="548640" lvl="2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WindowHandler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*handler2 = my_function2; //DOESN’T WORK</a:t>
            </a:r>
          </a:p>
          <a:p>
            <a:pPr marL="548640" lvl="2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WindowHandler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*handler3 = my_function3; //SUCCESS!</a:t>
            </a:r>
          </a:p>
        </p:txBody>
      </p:sp>
    </p:spTree>
    <p:extLst>
      <p:ext uri="{BB962C8B-B14F-4D97-AF65-F5344CB8AC3E}">
        <p14:creationId xmlns:p14="http://schemas.microsoft.com/office/powerpoint/2010/main" val="384383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Pebble Function Pointer 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tatic Window *window;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window_load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//do stuff to setup window like set layers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window_unload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//destroy elements of the window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init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window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create_window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WindowHandlers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winHandle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winHandle.load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window_load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winHandle.unload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window_unload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window_set_window_handlers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(window,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winHandle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window_stack_push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(window);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1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Visual Elements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Window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Fundamental UI element of all pebble apps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Analogous to an xml layout file in Android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Pushed and popped onto window stack for visibility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One, and only one, must be displayed at all times </a:t>
            </a:r>
          </a:p>
          <a:p>
            <a:pPr lvl="2"/>
            <a:r>
              <a:rPr lang="en-US" dirty="0" smtClean="0"/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xcept when animating transitions between windows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Handle all user input (button clicks) by using callback functions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callback functions can only be set once per Window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30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Essential Window Functions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indow*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window_create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Create new window, return a pointer to it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void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window_set_click_config_provider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(Window,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ClickConfigProvider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Set a function with the signature void &lt;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function_name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&gt; (void *context) to run every time the window is brought into focus</a:t>
            </a:r>
          </a:p>
          <a:p>
            <a:pPr lvl="1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Function passed must setup all button click handlers </a:t>
            </a:r>
          </a:p>
          <a:p>
            <a:pPr lvl="2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i.e. the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window_single_click_subscribe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function below</a:t>
            </a:r>
          </a:p>
          <a:p>
            <a:pPr lvl="1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void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window_single_click_subscribe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ButtonId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ClickHandler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Set callback function for a single button click specified by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button_id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500" dirty="0" smtClean="0"/>
              <a:t>i.e. BUTTON_ID_SELECT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39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 Actions Setup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 Window *window;</a:t>
            </a:r>
            <a:endParaRPr lang="en-US" sz="1100" dirty="0" smtClean="0">
              <a:effectLst/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static void </a:t>
            </a:r>
            <a:r>
              <a:rPr lang="en-US" sz="1100" dirty="0" err="1" smtClean="0">
                <a:effectLst/>
                <a:latin typeface="Consolas" pitchFamily="49" charset="0"/>
                <a:cs typeface="Consolas" pitchFamily="49" charset="0"/>
              </a:rPr>
              <a:t>select_handler</a:t>
            </a: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lang="en-US" sz="1100" dirty="0" err="1" smtClean="0">
                <a:effectLst/>
                <a:latin typeface="Consolas" pitchFamily="49" charset="0"/>
                <a:cs typeface="Consolas" pitchFamily="49" charset="0"/>
              </a:rPr>
              <a:t>ClickRecognizerRef</a:t>
            </a: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 recognizer, void *context) {</a:t>
            </a:r>
          </a:p>
          <a:p>
            <a:pPr marL="0" indent="0">
              <a:buNone/>
            </a:pPr>
            <a:r>
              <a:rPr lang="en-US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   //Action to execute when select is clicked</a:t>
            </a:r>
            <a:endParaRPr lang="en-US" sz="11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}</a:t>
            </a:r>
            <a:endParaRPr lang="en-US" sz="11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static void </a:t>
            </a:r>
            <a:r>
              <a:rPr lang="en-US" sz="1100" dirty="0" err="1" smtClean="0">
                <a:effectLst/>
                <a:latin typeface="Consolas" pitchFamily="49" charset="0"/>
                <a:cs typeface="Consolas" pitchFamily="49" charset="0"/>
              </a:rPr>
              <a:t>up_handler</a:t>
            </a: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lang="en-US" sz="1100" dirty="0" err="1" smtClean="0">
                <a:effectLst/>
                <a:latin typeface="Consolas" pitchFamily="49" charset="0"/>
                <a:cs typeface="Consolas" pitchFamily="49" charset="0"/>
              </a:rPr>
              <a:t>ClickRecognizerRef</a:t>
            </a: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 recognizer, void *context)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    //Action to execute when up is clicked</a:t>
            </a:r>
          </a:p>
          <a:p>
            <a:pPr marL="0" indent="0">
              <a:buNone/>
            </a:pP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}</a:t>
            </a:r>
            <a:endParaRPr lang="en-US" sz="11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static </a:t>
            </a:r>
            <a:r>
              <a:rPr lang="en-US" sz="1100" dirty="0"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lang="en-US" sz="1100" dirty="0" err="1">
                <a:latin typeface="Consolas" pitchFamily="49" charset="0"/>
                <a:cs typeface="Consolas" pitchFamily="49" charset="0"/>
              </a:rPr>
              <a:t>click_config_provider</a:t>
            </a: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lang="en-US" sz="1100" dirty="0"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 *</a:t>
            </a:r>
            <a:r>
              <a:rPr lang="en-US" sz="1100" dirty="0">
                <a:latin typeface="Consolas" pitchFamily="49" charset="0"/>
                <a:cs typeface="Consolas" pitchFamily="49" charset="0"/>
              </a:rPr>
              <a:t>context</a:t>
            </a: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100" dirty="0" err="1" smtClean="0">
                <a:latin typeface="Consolas" pitchFamily="49" charset="0"/>
                <a:cs typeface="Consolas" pitchFamily="49" charset="0"/>
              </a:rPr>
              <a:t>window_single_click_subscribe</a:t>
            </a: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BUTTON_ID_SELECT</a:t>
            </a: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, </a:t>
            </a:r>
            <a:r>
              <a:rPr lang="en-US" sz="1100" dirty="0" err="1" smtClean="0">
                <a:latin typeface="Consolas" pitchFamily="49" charset="0"/>
                <a:cs typeface="Consolas" pitchFamily="49" charset="0"/>
              </a:rPr>
              <a:t>select_handler</a:t>
            </a: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100" dirty="0" err="1" smtClean="0">
                <a:latin typeface="Consolas" pitchFamily="49" charset="0"/>
                <a:cs typeface="Consolas" pitchFamily="49" charset="0"/>
              </a:rPr>
              <a:t>window_single_click_subscribe</a:t>
            </a: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BUTTON_ID_UP</a:t>
            </a: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, </a:t>
            </a:r>
            <a:r>
              <a:rPr lang="en-US" sz="1100" dirty="0" err="1" smtClean="0">
                <a:latin typeface="Consolas" pitchFamily="49" charset="0"/>
                <a:cs typeface="Consolas" pitchFamily="49" charset="0"/>
              </a:rPr>
              <a:t>up_handler</a:t>
            </a: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}</a:t>
            </a:r>
            <a:endParaRPr lang="en-US" sz="11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static void </a:t>
            </a:r>
            <a:r>
              <a:rPr lang="en-US" sz="1100" dirty="0" err="1" smtClean="0">
                <a:effectLst/>
                <a:latin typeface="Consolas" pitchFamily="49" charset="0"/>
                <a:cs typeface="Consolas" pitchFamily="49" charset="0"/>
              </a:rPr>
              <a:t>window_load</a:t>
            </a: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(Window *window) {</a:t>
            </a:r>
          </a:p>
          <a:p>
            <a:pPr marL="0" indent="0">
              <a:buNone/>
            </a:pPr>
            <a:r>
              <a:rPr lang="en-US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100" dirty="0" err="1" smtClean="0">
                <a:latin typeface="Consolas" pitchFamily="49" charset="0"/>
                <a:cs typeface="Consolas" pitchFamily="49" charset="0"/>
              </a:rPr>
              <a:t>window_set_click_config_provider</a:t>
            </a: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(window</a:t>
            </a:r>
            <a:r>
              <a:rPr lang="en-US" sz="11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100" dirty="0" err="1" smtClean="0">
                <a:latin typeface="Consolas" pitchFamily="49" charset="0"/>
                <a:cs typeface="Consolas" pitchFamily="49" charset="0"/>
              </a:rPr>
              <a:t>click_config_provider</a:t>
            </a:r>
            <a:r>
              <a:rPr lang="en-US" sz="11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r>
              <a:rPr lang="en-US" sz="11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tatic void </a:t>
            </a:r>
            <a:r>
              <a:rPr lang="en-US" sz="1100" dirty="0" err="1" smtClean="0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   window = </a:t>
            </a:r>
            <a:r>
              <a:rPr lang="en-US" sz="1100" dirty="0" err="1" smtClean="0">
                <a:latin typeface="Consolas" pitchFamily="49" charset="0"/>
                <a:cs typeface="Consolas" pitchFamily="49" charset="0"/>
              </a:rPr>
              <a:t>window_create</a:t>
            </a: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100" dirty="0" err="1" smtClean="0">
                <a:latin typeface="Consolas" pitchFamily="49" charset="0"/>
                <a:cs typeface="Consolas" pitchFamily="49" charset="0"/>
              </a:rPr>
              <a:t>window_set_handlers</a:t>
            </a: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(window, (</a:t>
            </a:r>
            <a:r>
              <a:rPr lang="en-US" sz="1100" dirty="0" err="1" smtClean="0">
                <a:latin typeface="Consolas" pitchFamily="49" charset="0"/>
                <a:cs typeface="Consolas" pitchFamily="49" charset="0"/>
              </a:rPr>
              <a:t>WindowHandlers</a:t>
            </a: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) {.load=</a:t>
            </a:r>
            <a:r>
              <a:rPr lang="en-US" sz="1100" dirty="0" err="1" smtClean="0">
                <a:latin typeface="Consolas" pitchFamily="49" charset="0"/>
                <a:cs typeface="Consolas" pitchFamily="49" charset="0"/>
              </a:rPr>
              <a:t>window_load</a:t>
            </a: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, .unload=</a:t>
            </a:r>
            <a:r>
              <a:rPr lang="en-US" sz="1100" dirty="0" err="1" smtClean="0">
                <a:latin typeface="Consolas" pitchFamily="49" charset="0"/>
                <a:cs typeface="Consolas" pitchFamily="49" charset="0"/>
              </a:rPr>
              <a:t>window_unload</a:t>
            </a: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});</a:t>
            </a:r>
          </a:p>
          <a:p>
            <a:pPr marL="0" indent="0">
              <a:buNone/>
            </a:pP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100" dirty="0" err="1" smtClean="0">
                <a:latin typeface="Consolas" pitchFamily="49" charset="0"/>
                <a:cs typeface="Consolas" pitchFamily="49" charset="0"/>
              </a:rPr>
              <a:t>window_stack_push</a:t>
            </a: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(window, true);</a:t>
            </a:r>
            <a:endParaRPr lang="en-US" sz="1100" dirty="0" smtClean="0">
              <a:effectLst/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100" dirty="0" smtClean="0">
              <a:effectLst/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1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 main () {   </a:t>
            </a:r>
          </a:p>
          <a:p>
            <a:pPr marL="0" indent="0">
              <a:buNone/>
            </a:pPr>
            <a:r>
              <a:rPr lang="en-US" sz="1100" dirty="0"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   </a:t>
            </a:r>
            <a:r>
              <a:rPr lang="en-US" sz="1100" dirty="0" err="1" smtClean="0">
                <a:effectLst/>
                <a:latin typeface="Consolas" pitchFamily="49" charset="0"/>
                <a:cs typeface="Consolas" pitchFamily="49" charset="0"/>
              </a:rPr>
              <a:t>init</a:t>
            </a: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100" dirty="0" err="1" smtClean="0">
                <a:latin typeface="Consolas" pitchFamily="49" charset="0"/>
                <a:cs typeface="Consolas" pitchFamily="49" charset="0"/>
              </a:rPr>
              <a:t>app_event_loop</a:t>
            </a: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100" dirty="0"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   </a:t>
            </a:r>
            <a:r>
              <a:rPr lang="en-US" sz="1100" dirty="0" err="1" smtClean="0">
                <a:effectLst/>
                <a:latin typeface="Consolas" pitchFamily="49" charset="0"/>
                <a:cs typeface="Consolas" pitchFamily="49" charset="0"/>
              </a:rPr>
              <a:t>deinit</a:t>
            </a:r>
            <a:r>
              <a:rPr lang="en-US" sz="1100" dirty="0" smtClean="0">
                <a:effectLst/>
                <a:latin typeface="Consolas" pitchFamily="49" charset="0"/>
                <a:cs typeface="Consolas" pitchFamily="49" charset="0"/>
              </a:rPr>
              <a:t>();</a:t>
            </a:r>
            <a:endParaRPr lang="en-US" sz="1100" dirty="0">
              <a:effectLst/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100" dirty="0" smtClean="0">
              <a:effectLst/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55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Visual Elements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Window Stack</a:t>
            </a:r>
          </a:p>
          <a:p>
            <a:pPr lvl="1"/>
            <a:r>
              <a:rPr lang="en-US" dirty="0" smtClean="0"/>
              <a:t>Hold </a:t>
            </a:r>
            <a:r>
              <a:rPr lang="en-US" dirty="0"/>
              <a:t>all currently, </a:t>
            </a:r>
            <a:r>
              <a:rPr lang="en-US" dirty="0" smtClean="0"/>
              <a:t>previously </a:t>
            </a:r>
            <a:r>
              <a:rPr lang="en-US" dirty="0"/>
              <a:t>displayed windows (unless explicitly removed)</a:t>
            </a:r>
          </a:p>
          <a:p>
            <a:pPr lvl="1"/>
            <a:r>
              <a:rPr lang="en-US" dirty="0"/>
              <a:t>Top of stack is the currently displayed window</a:t>
            </a:r>
          </a:p>
          <a:p>
            <a:pPr lvl="1"/>
            <a:r>
              <a:rPr lang="en-US" dirty="0"/>
              <a:t>Simple push/pop operations to change out </a:t>
            </a:r>
            <a:r>
              <a:rPr lang="en-US" dirty="0" smtClean="0"/>
              <a:t>windows</a:t>
            </a:r>
          </a:p>
          <a:p>
            <a:pPr lvl="1"/>
            <a:r>
              <a:rPr lang="en-US" dirty="0" smtClean="0"/>
              <a:t>Can remove windows by index from the stack (but not add)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Window Stack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void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window_stack_push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(Window *window,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bool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animated)</a:t>
            </a:r>
          </a:p>
          <a:p>
            <a:pPr lvl="1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Pushes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passed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window onto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top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window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stack, making it visible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Window*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window_stack_pop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bool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animated)</a:t>
            </a:r>
          </a:p>
          <a:p>
            <a:pPr lvl="1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Pops the currently visible window off the window stack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window_stack_remove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(Window *window,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animated)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Removes passed in window from stack, returns false on failure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NOTE: There is no corresponding add function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26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Visual Elements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Layers</a:t>
            </a:r>
          </a:p>
          <a:p>
            <a:pPr lvl="1"/>
            <a:r>
              <a:rPr lang="en-US" dirty="0"/>
              <a:t>Display text, images, other layers</a:t>
            </a:r>
          </a:p>
          <a:p>
            <a:pPr lvl="1"/>
            <a:r>
              <a:rPr lang="en-US" dirty="0"/>
              <a:t>Many types</a:t>
            </a:r>
          </a:p>
          <a:p>
            <a:pPr lvl="2"/>
            <a:r>
              <a:rPr lang="en-US" dirty="0" err="1"/>
              <a:t>MenuLayer</a:t>
            </a:r>
            <a:r>
              <a:rPr lang="en-US" dirty="0"/>
              <a:t>, </a:t>
            </a:r>
            <a:r>
              <a:rPr lang="en-US" dirty="0" err="1"/>
              <a:t>ActionBarLayer</a:t>
            </a:r>
            <a:r>
              <a:rPr lang="en-US" dirty="0"/>
              <a:t>, </a:t>
            </a:r>
            <a:r>
              <a:rPr lang="en-US" dirty="0" err="1"/>
              <a:t>TextLayer</a:t>
            </a:r>
            <a:r>
              <a:rPr lang="en-US" dirty="0"/>
              <a:t>, </a:t>
            </a:r>
            <a:r>
              <a:rPr lang="en-US" dirty="0" err="1"/>
              <a:t>BitmapLayer</a:t>
            </a:r>
            <a:r>
              <a:rPr lang="en-US" dirty="0"/>
              <a:t>, </a:t>
            </a:r>
            <a:r>
              <a:rPr lang="en-US" dirty="0" err="1"/>
              <a:t>MenuBarLayer</a:t>
            </a:r>
            <a:r>
              <a:rPr lang="en-US" dirty="0"/>
              <a:t> and more….</a:t>
            </a:r>
          </a:p>
          <a:p>
            <a:pPr lvl="1"/>
            <a:r>
              <a:rPr lang="en-US" dirty="0"/>
              <a:t>Every Layer type (</a:t>
            </a:r>
            <a:r>
              <a:rPr lang="en-US" dirty="0" err="1"/>
              <a:t>TextLayer</a:t>
            </a:r>
            <a:r>
              <a:rPr lang="en-US" dirty="0"/>
              <a:t>, </a:t>
            </a:r>
            <a:r>
              <a:rPr lang="en-US" dirty="0" err="1"/>
              <a:t>MenuLayer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) contains a base Layer object that provides the same fundamental operations</a:t>
            </a:r>
          </a:p>
          <a:p>
            <a:pPr lvl="1"/>
            <a:r>
              <a:rPr lang="en-US" dirty="0" smtClean="0"/>
              <a:t>Store information </a:t>
            </a:r>
            <a:r>
              <a:rPr lang="en-US" dirty="0"/>
              <a:t>about </a:t>
            </a:r>
            <a:r>
              <a:rPr lang="en-US" dirty="0" smtClean="0"/>
              <a:t>state </a:t>
            </a:r>
            <a:r>
              <a:rPr lang="en-US" dirty="0"/>
              <a:t>necessary to draw or redraw the object that it </a:t>
            </a:r>
            <a:r>
              <a:rPr lang="en-US" dirty="0" smtClean="0"/>
              <a:t>represents</a:t>
            </a:r>
            <a:endParaRPr lang="en-US" dirty="0"/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20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Layer Details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Pass a </a:t>
            </a:r>
            <a:r>
              <a:rPr lang="en-US" dirty="0" err="1"/>
              <a:t>GRect</a:t>
            </a:r>
            <a:r>
              <a:rPr lang="en-US" dirty="0"/>
              <a:t> struct </a:t>
            </a:r>
            <a:r>
              <a:rPr lang="en-US" dirty="0" smtClean="0"/>
              <a:t> to </a:t>
            </a:r>
            <a:r>
              <a:rPr lang="en-US" dirty="0" err="1" smtClean="0"/>
              <a:t>layer_create</a:t>
            </a:r>
            <a:r>
              <a:rPr lang="en-US" dirty="0"/>
              <a:t>,</a:t>
            </a:r>
            <a:r>
              <a:rPr lang="en-US" dirty="0" smtClean="0"/>
              <a:t> must define what space the layer will occupy</a:t>
            </a:r>
          </a:p>
          <a:p>
            <a:pPr lvl="1"/>
            <a:r>
              <a:rPr lang="en-US" dirty="0" err="1" smtClean="0"/>
              <a:t>GRect</a:t>
            </a:r>
            <a:r>
              <a:rPr lang="en-US" dirty="0" smtClean="0"/>
              <a:t> has two fields, origin, and size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origin: specifies where the layer starts, is </a:t>
            </a:r>
            <a:r>
              <a:rPr lang="en-US" dirty="0" err="1" smtClean="0"/>
              <a:t>GPoint</a:t>
            </a:r>
            <a:r>
              <a:rPr lang="en-US" dirty="0" smtClean="0"/>
              <a:t> struct with two </a:t>
            </a:r>
            <a:r>
              <a:rPr lang="en-US" dirty="0" err="1" smtClean="0"/>
              <a:t>int</a:t>
            </a:r>
            <a:r>
              <a:rPr lang="en-US" dirty="0" smtClean="0"/>
              <a:t> fields (x, y)</a:t>
            </a:r>
          </a:p>
          <a:p>
            <a:pPr lvl="3"/>
            <a:r>
              <a:rPr lang="en-US" dirty="0" smtClean="0"/>
              <a:t>NOTE: The origin of the pebble is at the top left corner of the screen</a:t>
            </a:r>
          </a:p>
          <a:p>
            <a:pPr marL="822960" lvl="3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size: specifies size of rectangle and is </a:t>
            </a:r>
            <a:r>
              <a:rPr lang="en-US" dirty="0" err="1" smtClean="0"/>
              <a:t>GSize</a:t>
            </a:r>
            <a:r>
              <a:rPr lang="en-US" dirty="0" smtClean="0"/>
              <a:t> struct with two </a:t>
            </a:r>
            <a:r>
              <a:rPr lang="en-US" dirty="0" err="1" smtClean="0"/>
              <a:t>int</a:t>
            </a:r>
            <a:r>
              <a:rPr lang="en-US" dirty="0" smtClean="0"/>
              <a:t> fields (h and w) (height and width)</a:t>
            </a:r>
          </a:p>
        </p:txBody>
      </p:sp>
    </p:spTree>
    <p:extLst>
      <p:ext uri="{BB962C8B-B14F-4D97-AF65-F5344CB8AC3E}">
        <p14:creationId xmlns:p14="http://schemas.microsoft.com/office/powerpoint/2010/main" val="76877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 smtClean="0"/>
              <a:t>have a homework on Pebble Development</a:t>
            </a:r>
          </a:p>
          <a:p>
            <a:pPr lvl="1"/>
            <a:r>
              <a:rPr lang="en-US" dirty="0" smtClean="0"/>
              <a:t>Must include a Pebble Watch App and Android Companion App</a:t>
            </a:r>
          </a:p>
          <a:p>
            <a:r>
              <a:rPr lang="en-US" dirty="0" err="1" smtClean="0"/>
              <a:t>Wearables</a:t>
            </a:r>
            <a:r>
              <a:rPr lang="en-US" dirty="0" smtClean="0"/>
              <a:t> seen as the next big frontier in mobile development</a:t>
            </a:r>
          </a:p>
          <a:p>
            <a:r>
              <a:rPr lang="en-US" dirty="0" smtClean="0"/>
              <a:t>People buy these things ($$$)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52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Layer Details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Layers can </a:t>
            </a:r>
            <a:r>
              <a:rPr lang="en-US" dirty="0" smtClean="0"/>
              <a:t>store data, </a:t>
            </a:r>
            <a:r>
              <a:rPr lang="en-US" dirty="0" err="1" smtClean="0"/>
              <a:t>i.e</a:t>
            </a:r>
            <a:r>
              <a:rPr lang="en-US" dirty="0" smtClean="0"/>
              <a:t> a </a:t>
            </a:r>
            <a:r>
              <a:rPr lang="en-US" dirty="0"/>
              <a:t>callback </a:t>
            </a:r>
            <a:r>
              <a:rPr lang="en-US" dirty="0" smtClean="0"/>
              <a:t>function, </a:t>
            </a:r>
            <a:r>
              <a:rPr lang="en-US" dirty="0"/>
              <a:t>by calling </a:t>
            </a:r>
            <a:r>
              <a:rPr lang="en-US" dirty="0" err="1"/>
              <a:t>layer_create_with_data</a:t>
            </a:r>
            <a:r>
              <a:rPr lang="en-US" dirty="0"/>
              <a:t> and </a:t>
            </a:r>
            <a:r>
              <a:rPr lang="en-US" dirty="0" smtClean="0"/>
              <a:t>passing size </a:t>
            </a:r>
            <a:r>
              <a:rPr lang="en-US" dirty="0"/>
              <a:t>of </a:t>
            </a:r>
            <a:r>
              <a:rPr lang="en-US" dirty="0" smtClean="0"/>
              <a:t>data region</a:t>
            </a:r>
            <a:endParaRPr lang="en-US" dirty="0"/>
          </a:p>
          <a:p>
            <a:pPr lvl="1"/>
            <a:r>
              <a:rPr lang="en-US" dirty="0" smtClean="0"/>
              <a:t>Data is </a:t>
            </a:r>
            <a:r>
              <a:rPr lang="en-US" dirty="0"/>
              <a:t>set by calling </a:t>
            </a:r>
            <a:r>
              <a:rPr lang="en-US" dirty="0" err="1"/>
              <a:t>layer_get_data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Layer *layer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Return </a:t>
            </a:r>
            <a:r>
              <a:rPr lang="en-US" dirty="0"/>
              <a:t>void* type pointing to </a:t>
            </a:r>
            <a:r>
              <a:rPr lang="en-US" dirty="0" smtClean="0"/>
              <a:t>data and manipulating data </a:t>
            </a:r>
            <a:r>
              <a:rPr lang="en-US" dirty="0"/>
              <a:t>at </a:t>
            </a:r>
            <a:r>
              <a:rPr lang="en-US" dirty="0" smtClean="0"/>
              <a:t>address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37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Layer Details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</a:t>
            </a:r>
            <a:r>
              <a:rPr lang="en-US" dirty="0"/>
              <a:t>Layer (</a:t>
            </a:r>
            <a:r>
              <a:rPr lang="en-US" dirty="0" err="1"/>
              <a:t>MenuLayer</a:t>
            </a:r>
            <a:r>
              <a:rPr lang="en-US" dirty="0"/>
              <a:t>, </a:t>
            </a:r>
            <a:r>
              <a:rPr lang="en-US" dirty="0" err="1"/>
              <a:t>TextLayer</a:t>
            </a:r>
            <a:r>
              <a:rPr lang="en-US" dirty="0"/>
              <a:t>, </a:t>
            </a:r>
            <a:r>
              <a:rPr lang="en-US" dirty="0" err="1"/>
              <a:t>BitmapLayer</a:t>
            </a:r>
            <a:r>
              <a:rPr lang="en-US" dirty="0"/>
              <a:t>) contains a field of plain old Layer type</a:t>
            </a:r>
          </a:p>
          <a:p>
            <a:pPr lvl="1"/>
            <a:r>
              <a:rPr lang="en-US" dirty="0" smtClean="0"/>
              <a:t>Provides useful properties of polymorphism</a:t>
            </a:r>
          </a:p>
          <a:p>
            <a:pPr lvl="1"/>
            <a:r>
              <a:rPr lang="en-US" dirty="0" smtClean="0"/>
              <a:t> Allows passing around Layer </a:t>
            </a:r>
            <a:r>
              <a:rPr lang="en-US" dirty="0"/>
              <a:t>reference </a:t>
            </a:r>
            <a:r>
              <a:rPr lang="en-US" dirty="0" smtClean="0"/>
              <a:t>contained in </a:t>
            </a:r>
            <a:r>
              <a:rPr lang="en-US" dirty="0" err="1"/>
              <a:t>MenuLayer</a:t>
            </a:r>
            <a:r>
              <a:rPr lang="en-US" dirty="0"/>
              <a:t> to a function that only accepts the Layer type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31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Layer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Layer* </a:t>
            </a:r>
            <a:r>
              <a:rPr lang="en-US" dirty="0" err="1" smtClean="0"/>
              <a:t>layer_create</a:t>
            </a:r>
            <a:r>
              <a:rPr lang="en-US" dirty="0" smtClean="0"/>
              <a:t>(</a:t>
            </a:r>
            <a:r>
              <a:rPr lang="en-US" dirty="0" err="1" smtClean="0"/>
              <a:t>GRect</a:t>
            </a:r>
            <a:r>
              <a:rPr lang="en-US" dirty="0" smtClean="0"/>
              <a:t> frame)</a:t>
            </a:r>
          </a:p>
          <a:p>
            <a:pPr lvl="1"/>
            <a:r>
              <a:rPr lang="en-US" dirty="0" smtClean="0"/>
              <a:t>Create a layer, size determined by </a:t>
            </a:r>
            <a:r>
              <a:rPr lang="en-US" dirty="0" err="1" smtClean="0"/>
              <a:t>GRect</a:t>
            </a:r>
            <a:r>
              <a:rPr lang="en-US" dirty="0" smtClean="0"/>
              <a:t> struct</a:t>
            </a:r>
          </a:p>
          <a:p>
            <a:r>
              <a:rPr lang="en-US" dirty="0" smtClean="0"/>
              <a:t>void </a:t>
            </a:r>
            <a:r>
              <a:rPr lang="en-US" dirty="0" err="1" smtClean="0"/>
              <a:t>layer_destroy</a:t>
            </a:r>
            <a:r>
              <a:rPr lang="en-US" dirty="0" smtClean="0"/>
              <a:t>(Layer *layer)</a:t>
            </a:r>
          </a:p>
          <a:p>
            <a:pPr lvl="1"/>
            <a:r>
              <a:rPr lang="en-US" dirty="0" smtClean="0"/>
              <a:t>Destroy the layer</a:t>
            </a:r>
          </a:p>
          <a:p>
            <a:r>
              <a:rPr lang="en-US" dirty="0" err="1" smtClean="0"/>
              <a:t>GRect</a:t>
            </a:r>
            <a:r>
              <a:rPr lang="en-US" dirty="0" smtClean="0"/>
              <a:t> </a:t>
            </a:r>
            <a:r>
              <a:rPr lang="en-US" dirty="0" err="1" smtClean="0"/>
              <a:t>layer_get_frame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Layer *layer)</a:t>
            </a:r>
          </a:p>
          <a:p>
            <a:pPr lvl="1"/>
            <a:r>
              <a:rPr lang="en-US" dirty="0" smtClean="0"/>
              <a:t>Gets the bounds of the frame in the form of a </a:t>
            </a:r>
            <a:r>
              <a:rPr lang="en-US" dirty="0" err="1" smtClean="0"/>
              <a:t>GRect</a:t>
            </a:r>
            <a:r>
              <a:rPr lang="en-US" dirty="0" smtClean="0"/>
              <a:t> struct</a:t>
            </a:r>
          </a:p>
          <a:p>
            <a:r>
              <a:rPr lang="en-US" dirty="0" smtClean="0"/>
              <a:t>struct Window* </a:t>
            </a:r>
            <a:r>
              <a:rPr lang="en-US" dirty="0" err="1" smtClean="0"/>
              <a:t>layer_get_window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Layer *layer)</a:t>
            </a:r>
          </a:p>
          <a:p>
            <a:pPr lvl="1"/>
            <a:r>
              <a:rPr lang="en-US" dirty="0" smtClean="0"/>
              <a:t>Get Window struct layer is in or NULL if layer not bound to window</a:t>
            </a:r>
          </a:p>
          <a:p>
            <a:r>
              <a:rPr lang="en-US" dirty="0" smtClean="0"/>
              <a:t>void </a:t>
            </a:r>
            <a:r>
              <a:rPr lang="en-US" dirty="0" err="1" smtClean="0"/>
              <a:t>layer_add_child</a:t>
            </a:r>
            <a:r>
              <a:rPr lang="en-US" dirty="0" smtClean="0"/>
              <a:t>(Layer *parent, Layer *child)</a:t>
            </a:r>
          </a:p>
          <a:p>
            <a:pPr lvl="1"/>
            <a:r>
              <a:rPr lang="en-US" dirty="0" smtClean="0"/>
              <a:t>Set child layer inside parent layer</a:t>
            </a:r>
          </a:p>
          <a:p>
            <a:pPr lvl="1"/>
            <a:r>
              <a:rPr lang="en-US" dirty="0" smtClean="0"/>
              <a:t>Probably the most used layer function….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3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876800"/>
          </a:xfrm>
        </p:spPr>
        <p:txBody>
          <a:bodyPr/>
          <a:lstStyle/>
          <a:p>
            <a:r>
              <a:rPr lang="en-US" dirty="0" smtClean="0"/>
              <a:t>Simple layer that provides functions to write and erase text</a:t>
            </a:r>
          </a:p>
          <a:p>
            <a:r>
              <a:rPr lang="en-US" dirty="0" smtClean="0"/>
              <a:t>Can set text color, font, background color, text alignment…</a:t>
            </a:r>
          </a:p>
          <a:p>
            <a:r>
              <a:rPr lang="en-US" dirty="0" smtClean="0"/>
              <a:t>Simplest Layer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914400"/>
            <a:ext cx="2543175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876800"/>
          </a:xfrm>
        </p:spPr>
        <p:txBody>
          <a:bodyPr/>
          <a:lstStyle/>
          <a:p>
            <a:r>
              <a:rPr lang="en-US" dirty="0" smtClean="0"/>
              <a:t>Layer which defines a familiar menu layout</a:t>
            </a:r>
          </a:p>
          <a:p>
            <a:pPr lvl="1"/>
            <a:r>
              <a:rPr lang="en-US" dirty="0" smtClean="0"/>
              <a:t>Each cell can have its data altered</a:t>
            </a:r>
          </a:p>
          <a:p>
            <a:r>
              <a:rPr lang="en-US" dirty="0" smtClean="0"/>
              <a:t>Heavy to setup, minimum of about 5 callback functions</a:t>
            </a:r>
          </a:p>
          <a:p>
            <a:r>
              <a:rPr lang="en-US" dirty="0" smtClean="0"/>
              <a:t>Little interaction required afterwards (unless you’re doing something tricky)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838200"/>
            <a:ext cx="2533650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03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Bitmap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876800"/>
          </a:xfrm>
        </p:spPr>
        <p:txBody>
          <a:bodyPr/>
          <a:lstStyle/>
          <a:p>
            <a:r>
              <a:rPr lang="en-US" dirty="0" smtClean="0"/>
              <a:t>Used to display a picture</a:t>
            </a:r>
          </a:p>
          <a:p>
            <a:r>
              <a:rPr lang="en-US" dirty="0" smtClean="0"/>
              <a:t>Good for icons and simple figures, no HD pictures…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990600"/>
            <a:ext cx="2514600" cy="4263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75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Bar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674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Layer providing vertical row of buttons on right side of window</a:t>
            </a:r>
          </a:p>
          <a:p>
            <a:pPr lvl="1"/>
            <a:r>
              <a:rPr lang="en-US" dirty="0" smtClean="0"/>
              <a:t>See default music player app on Pebble for an example</a:t>
            </a:r>
          </a:p>
          <a:p>
            <a:r>
              <a:rPr lang="en-US" dirty="0" smtClean="0"/>
              <a:t>Holds 3 customizable icons (i.e. next, </a:t>
            </a:r>
            <a:r>
              <a:rPr lang="en-US" dirty="0" err="1" smtClean="0"/>
              <a:t>prev</a:t>
            </a:r>
            <a:r>
              <a:rPr lang="en-US" dirty="0" smtClean="0"/>
              <a:t>)</a:t>
            </a:r>
          </a:p>
          <a:p>
            <a:r>
              <a:rPr lang="en-US" dirty="0" smtClean="0"/>
              <a:t>Icons can be swapped out in real-time</a:t>
            </a:r>
          </a:p>
          <a:p>
            <a:r>
              <a:rPr lang="en-US" dirty="0" err="1" smtClean="0"/>
              <a:t>ActionBarLayer</a:t>
            </a:r>
            <a:r>
              <a:rPr lang="en-US" dirty="0" smtClean="0"/>
              <a:t> is bound to the window directly </a:t>
            </a:r>
          </a:p>
          <a:p>
            <a:pPr lvl="1"/>
            <a:r>
              <a:rPr lang="en-US" dirty="0" smtClean="0"/>
              <a:t>No intermediary layer</a:t>
            </a:r>
          </a:p>
          <a:p>
            <a:pPr lvl="1"/>
            <a:r>
              <a:rPr lang="en-US" dirty="0" smtClean="0"/>
              <a:t>Set click handlers on </a:t>
            </a:r>
            <a:r>
              <a:rPr lang="en-US" dirty="0" err="1" smtClean="0"/>
              <a:t>ActionBar</a:t>
            </a:r>
            <a:r>
              <a:rPr lang="en-US" dirty="0" smtClean="0"/>
              <a:t> not window</a:t>
            </a:r>
          </a:p>
          <a:p>
            <a:pPr lvl="1"/>
            <a:r>
              <a:rPr lang="en-US" dirty="0" smtClean="0"/>
              <a:t>Additional Layers may cover up </a:t>
            </a:r>
            <a:r>
              <a:rPr lang="en-US" dirty="0" err="1" smtClean="0"/>
              <a:t>ActionBar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066799"/>
            <a:ext cx="2533650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87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 on the Pebble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Storage space is identified by the (hopefully) unique app UUID</a:t>
            </a:r>
          </a:p>
          <a:p>
            <a:r>
              <a:rPr lang="en-US" dirty="0" smtClean="0"/>
              <a:t>Values are all stored in key, value pairs</a:t>
            </a:r>
          </a:p>
          <a:p>
            <a:pPr lvl="1"/>
            <a:r>
              <a:rPr lang="en-US" dirty="0" smtClean="0"/>
              <a:t>Keys are uint32_t values</a:t>
            </a:r>
          </a:p>
          <a:p>
            <a:pPr lvl="1"/>
            <a:r>
              <a:rPr lang="en-US" dirty="0" smtClean="0"/>
              <a:t>Values are integers, c-strings (char *), and byte arrays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tructs</a:t>
            </a:r>
            <a:r>
              <a:rPr lang="en-US" dirty="0" smtClean="0"/>
              <a:t> can be saved as byte arrays too!</a:t>
            </a:r>
          </a:p>
          <a:p>
            <a:r>
              <a:rPr lang="en-US" dirty="0" smtClean="0"/>
              <a:t>Maximum storage space for any single app is 256 bytes</a:t>
            </a:r>
          </a:p>
          <a:p>
            <a:r>
              <a:rPr lang="en-US" dirty="0" smtClean="0"/>
              <a:t>Calls to Persistence API are slow</a:t>
            </a:r>
          </a:p>
          <a:p>
            <a:pPr lvl="1"/>
            <a:r>
              <a:rPr lang="en-US" dirty="0" smtClean="0"/>
              <a:t>best used in the </a:t>
            </a:r>
            <a:r>
              <a:rPr lang="en-US" dirty="0" err="1" smtClean="0"/>
              <a:t>init</a:t>
            </a:r>
            <a:r>
              <a:rPr lang="en-US" dirty="0" smtClean="0"/>
              <a:t>() and </a:t>
            </a:r>
            <a:r>
              <a:rPr lang="en-US" dirty="0" err="1" smtClean="0"/>
              <a:t>deinit</a:t>
            </a:r>
            <a:r>
              <a:rPr lang="en-US" dirty="0" smtClean="0"/>
              <a:t>() functions</a:t>
            </a:r>
          </a:p>
        </p:txBody>
      </p:sp>
    </p:spTree>
    <p:extLst>
      <p:ext uri="{BB962C8B-B14F-4D97-AF65-F5344CB8AC3E}">
        <p14:creationId xmlns:p14="http://schemas.microsoft.com/office/powerpoint/2010/main" val="404126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Writing</a:t>
            </a:r>
          </a:p>
          <a:p>
            <a:pPr lvl="1"/>
            <a:r>
              <a:rPr lang="en-US" dirty="0" err="1" smtClean="0"/>
              <a:t>persist_write_bool</a:t>
            </a:r>
            <a:r>
              <a:rPr lang="en-US" dirty="0" smtClean="0"/>
              <a:t>(BOOL_KEY_VALUE, true/false);</a:t>
            </a:r>
          </a:p>
          <a:p>
            <a:pPr lvl="1"/>
            <a:r>
              <a:rPr lang="en-US" dirty="0" err="1" smtClean="0"/>
              <a:t>persist_write_int</a:t>
            </a:r>
            <a:r>
              <a:rPr lang="en-US" dirty="0" smtClean="0"/>
              <a:t>(INT_KEY_VALUE, 42);</a:t>
            </a:r>
          </a:p>
          <a:p>
            <a:pPr lvl="1"/>
            <a:r>
              <a:rPr lang="en-US" dirty="0" err="1" smtClean="0"/>
              <a:t>persist_write_string</a:t>
            </a:r>
            <a:r>
              <a:rPr lang="en-US" dirty="0" smtClean="0"/>
              <a:t>(STRING_KEY_VALUE, “Douglas”);</a:t>
            </a:r>
          </a:p>
          <a:p>
            <a:pPr lvl="1"/>
            <a:r>
              <a:rPr lang="en-US" dirty="0" smtClean="0"/>
              <a:t>uint8_t bytes[42];</a:t>
            </a:r>
            <a:br>
              <a:rPr lang="en-US" dirty="0" smtClean="0"/>
            </a:br>
            <a:r>
              <a:rPr lang="en-US" dirty="0" err="1" smtClean="0"/>
              <a:t>persist_write_data</a:t>
            </a:r>
            <a:r>
              <a:rPr lang="en-US" dirty="0" smtClean="0"/>
              <a:t>(BYTES_KEY_VALUE, bytes, </a:t>
            </a:r>
            <a:r>
              <a:rPr lang="en-US" dirty="0" err="1" smtClean="0"/>
              <a:t>sizeof</a:t>
            </a:r>
            <a:r>
              <a:rPr lang="en-US" dirty="0" smtClean="0"/>
              <a:t>(bytes));</a:t>
            </a:r>
          </a:p>
          <a:p>
            <a:r>
              <a:rPr lang="en-US" dirty="0" smtClean="0"/>
              <a:t>Reading</a:t>
            </a:r>
          </a:p>
          <a:p>
            <a:pPr lvl="1"/>
            <a:r>
              <a:rPr lang="en-US" dirty="0" err="1" smtClean="0"/>
              <a:t>bool</a:t>
            </a:r>
            <a:r>
              <a:rPr lang="en-US" dirty="0" smtClean="0"/>
              <a:t> truth = </a:t>
            </a:r>
            <a:r>
              <a:rPr lang="en-US" dirty="0" err="1" smtClean="0"/>
              <a:t>persist_read_bool</a:t>
            </a:r>
            <a:r>
              <a:rPr lang="en-US" dirty="0" smtClean="0"/>
              <a:t>(BOOL_KEY_VALUE);</a:t>
            </a:r>
          </a:p>
          <a:p>
            <a:pPr lvl="1"/>
            <a:r>
              <a:rPr lang="en-US" dirty="0" smtClean="0"/>
              <a:t>char username[20]</a:t>
            </a:r>
            <a:br>
              <a:rPr lang="en-US" dirty="0" smtClean="0"/>
            </a:br>
            <a:r>
              <a:rPr lang="en-US" dirty="0" err="1" smtClean="0"/>
              <a:t>persist_read_string</a:t>
            </a:r>
            <a:r>
              <a:rPr lang="en-US" dirty="0" smtClean="0"/>
              <a:t>(STRING_KEY_VALUE);</a:t>
            </a:r>
          </a:p>
          <a:p>
            <a:pPr lvl="1"/>
            <a:r>
              <a:rPr lang="en-US" dirty="0" smtClean="0"/>
              <a:t>uint8_t bytes[42];</a:t>
            </a:r>
            <a:br>
              <a:rPr lang="en-US" dirty="0" smtClean="0"/>
            </a:br>
            <a:r>
              <a:rPr lang="en-US" dirty="0" err="1" smtClean="0"/>
              <a:t>persist_read_data</a:t>
            </a:r>
            <a:r>
              <a:rPr lang="en-US" dirty="0" smtClean="0"/>
              <a:t>(BYTES_KEY_VALUE, bytes, </a:t>
            </a:r>
            <a:r>
              <a:rPr lang="en-US" dirty="0" err="1" smtClean="0"/>
              <a:t>sizeof</a:t>
            </a:r>
            <a:r>
              <a:rPr lang="en-US" dirty="0" smtClean="0"/>
              <a:t>(bytes));</a:t>
            </a:r>
          </a:p>
          <a:p>
            <a:r>
              <a:rPr lang="en-US" dirty="0" smtClean="0"/>
              <a:t>Existence</a:t>
            </a:r>
          </a:p>
          <a:p>
            <a:pPr lvl="1"/>
            <a:r>
              <a:rPr lang="en-US" dirty="0" err="1" smtClean="0"/>
              <a:t>bool</a:t>
            </a:r>
            <a:r>
              <a:rPr lang="en-US" dirty="0" smtClean="0"/>
              <a:t> exists = </a:t>
            </a:r>
            <a:r>
              <a:rPr lang="en-US" dirty="0" err="1" smtClean="0"/>
              <a:t>persist_exists</a:t>
            </a:r>
            <a:r>
              <a:rPr lang="en-US" dirty="0" smtClean="0"/>
              <a:t>(QUESTIONABLE_KEY);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12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8991" y="1981200"/>
            <a:ext cx="8786060" cy="430887"/>
          </a:xfrm>
          <a:prstGeom prst="rect">
            <a:avLst/>
          </a:prstGeom>
          <a:solidFill>
            <a:srgbClr val="434E5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F8F8F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connected = 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F8F8F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PebbleKit.isWatchConnected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F8F8F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getApplicationContext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F8F8F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Log.i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F8F8F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getLocalClassName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F8F8F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(), "Pebble is " + (connected ? "connected" : "not connected"));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0"/>
            <a:ext cx="8229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@Override</a:t>
            </a:r>
            <a:endParaRPr lang="en-US" dirty="0"/>
          </a:p>
          <a:p>
            <a:r>
              <a:rPr lang="en-US" dirty="0" smtClean="0"/>
              <a:t>protected </a:t>
            </a:r>
            <a:r>
              <a:rPr lang="en-US" dirty="0"/>
              <a:t>void </a:t>
            </a:r>
            <a:r>
              <a:rPr lang="en-US" dirty="0" err="1"/>
              <a:t>onCreate</a:t>
            </a:r>
            <a:r>
              <a:rPr lang="en-US" dirty="0"/>
              <a:t>(Bundle </a:t>
            </a:r>
            <a:r>
              <a:rPr lang="en-US" dirty="0" err="1"/>
              <a:t>savedInstanceState</a:t>
            </a:r>
            <a:r>
              <a:rPr lang="en-US" dirty="0"/>
              <a:t>) {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super.onCreate</a:t>
            </a:r>
            <a:r>
              <a:rPr lang="en-US" dirty="0" smtClean="0"/>
              <a:t>(</a:t>
            </a:r>
            <a:r>
              <a:rPr lang="en-US" dirty="0" err="1" smtClean="0"/>
              <a:t>savedInstanceState</a:t>
            </a:r>
            <a:r>
              <a:rPr lang="en-US" dirty="0"/>
              <a:t>); </a:t>
            </a:r>
            <a:endParaRPr lang="en-US" dirty="0" smtClean="0"/>
          </a:p>
          <a:p>
            <a:r>
              <a:rPr lang="en-US" dirty="0" err="1" smtClean="0"/>
              <a:t>setContentView</a:t>
            </a:r>
            <a:r>
              <a:rPr lang="en-US" dirty="0" smtClean="0"/>
              <a:t>(</a:t>
            </a:r>
            <a:r>
              <a:rPr lang="en-US" dirty="0" err="1" smtClean="0"/>
              <a:t>R.layout.activity_main</a:t>
            </a:r>
            <a:r>
              <a:rPr lang="en-US" dirty="0"/>
              <a:t>); </a:t>
            </a:r>
            <a:endParaRPr lang="en-US" dirty="0" smtClean="0"/>
          </a:p>
          <a:p>
            <a:r>
              <a:rPr lang="en-US" dirty="0" err="1" smtClean="0"/>
              <a:t>TextView</a:t>
            </a:r>
            <a:r>
              <a:rPr lang="en-US" dirty="0" smtClean="0"/>
              <a:t> </a:t>
            </a:r>
            <a:r>
              <a:rPr lang="en-US" dirty="0"/>
              <a:t>txt1= (</a:t>
            </a:r>
            <a:r>
              <a:rPr lang="en-US" dirty="0" err="1"/>
              <a:t>TextView</a:t>
            </a:r>
            <a:r>
              <a:rPr lang="en-US" dirty="0"/>
              <a:t>)</a:t>
            </a:r>
            <a:r>
              <a:rPr lang="en-US" dirty="0" err="1"/>
              <a:t>findViewById</a:t>
            </a:r>
            <a:r>
              <a:rPr lang="en-US" dirty="0"/>
              <a:t>(R.id.textView1);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if(connected</a:t>
            </a:r>
            <a:r>
              <a:rPr lang="en-US" dirty="0"/>
              <a:t>) txt1.setText("connected");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1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Pebble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Watchface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Presents information such as the time, weather, and date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Involves minimal user interaction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Pebble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WatchApp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 for the Pebble involving some calculation based on user input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Pebble Companion App paired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WatchApp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Pebble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WatchApp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that communicates with a smart </a:t>
            </a:r>
            <a:r>
              <a:rPr lang="en-US" dirty="0" smtClean="0"/>
              <a:t>device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Developer Console Scripting Apps</a:t>
            </a:r>
          </a:p>
          <a:p>
            <a:pPr lvl="1"/>
            <a:r>
              <a:rPr lang="en-US" dirty="0" err="1" smtClean="0"/>
              <a:t>WatchApp</a:t>
            </a:r>
            <a:r>
              <a:rPr lang="en-US" dirty="0" smtClean="0"/>
              <a:t>, so customizable has its own scripting language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development for Pebble watches is in C (yay!)</a:t>
            </a:r>
          </a:p>
          <a:p>
            <a:pPr lvl="1"/>
            <a:r>
              <a:rPr lang="en-US" dirty="0" smtClean="0"/>
              <a:t>Except for a little bit of optional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03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Pebble Device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Communication can be initiated from device or the Pebble</a:t>
            </a:r>
          </a:p>
          <a:p>
            <a:r>
              <a:rPr lang="en-US" dirty="0" smtClean="0"/>
              <a:t>Phone companion app must have the unique UUID of the app to communicate with it</a:t>
            </a:r>
          </a:p>
          <a:p>
            <a:r>
              <a:rPr lang="en-US" dirty="0" smtClean="0"/>
              <a:t>All data must be sent as a dictionary, in key-value pairs</a:t>
            </a:r>
          </a:p>
          <a:p>
            <a:r>
              <a:rPr lang="en-US" dirty="0" smtClean="0"/>
              <a:t>Two packages to use for communication:</a:t>
            </a:r>
          </a:p>
          <a:p>
            <a:pPr lvl="1"/>
            <a:r>
              <a:rPr lang="en-US" dirty="0" err="1" smtClean="0"/>
              <a:t>AppMessage</a:t>
            </a:r>
            <a:endParaRPr lang="en-US" dirty="0" smtClean="0"/>
          </a:p>
          <a:p>
            <a:pPr lvl="1"/>
            <a:r>
              <a:rPr lang="en-US" dirty="0" err="1" smtClean="0"/>
              <a:t>AppSync</a:t>
            </a:r>
            <a:endParaRPr lang="en-US" dirty="0"/>
          </a:p>
          <a:p>
            <a:r>
              <a:rPr lang="en-US" dirty="0" smtClean="0"/>
              <a:t>Additional data structures provided on both Pebble and Android</a:t>
            </a:r>
          </a:p>
          <a:p>
            <a:pPr lvl="1"/>
            <a:r>
              <a:rPr lang="en-US" dirty="0" err="1" smtClean="0"/>
              <a:t>PebbleDictionary</a:t>
            </a:r>
            <a:endParaRPr lang="en-US" dirty="0" smtClean="0"/>
          </a:p>
          <a:p>
            <a:pPr lvl="1"/>
            <a:r>
              <a:rPr lang="en-US" dirty="0" smtClean="0"/>
              <a:t>Tuple</a:t>
            </a:r>
          </a:p>
          <a:p>
            <a:pPr lvl="1"/>
            <a:r>
              <a:rPr lang="en-US" dirty="0" err="1" smtClean="0"/>
              <a:t>Tuplet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421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Pebble Communication with </a:t>
            </a:r>
            <a:r>
              <a:rPr lang="en-US" dirty="0" err="1" smtClean="0"/>
              <a:t>AppMessage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Allows high level of control over each individual message</a:t>
            </a:r>
          </a:p>
          <a:p>
            <a:r>
              <a:rPr lang="en-US" dirty="0" smtClean="0"/>
              <a:t>Must implement at most 4 callback functions</a:t>
            </a:r>
          </a:p>
          <a:p>
            <a:r>
              <a:rPr lang="en-US" dirty="0" smtClean="0"/>
              <a:t>Sending</a:t>
            </a:r>
          </a:p>
          <a:p>
            <a:pPr lvl="1"/>
            <a:r>
              <a:rPr lang="en-US" dirty="0" smtClean="0"/>
              <a:t>Write values to Dictionary and call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err="1" smtClean="0"/>
              <a:t>app_message_outbox_send</a:t>
            </a:r>
            <a:r>
              <a:rPr lang="en-US" dirty="0" smtClean="0"/>
              <a:t>()”</a:t>
            </a:r>
          </a:p>
          <a:p>
            <a:r>
              <a:rPr lang="en-US" dirty="0" smtClean="0"/>
              <a:t>Receiving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in_received_handler</a:t>
            </a:r>
            <a:r>
              <a:rPr lang="en-US" dirty="0" smtClean="0"/>
              <a:t>(</a:t>
            </a:r>
            <a:r>
              <a:rPr lang="en-US" dirty="0" err="1" smtClean="0"/>
              <a:t>DictionaryIterator</a:t>
            </a:r>
            <a:r>
              <a:rPr lang="en-US" dirty="0" smtClean="0"/>
              <a:t> *</a:t>
            </a:r>
            <a:r>
              <a:rPr lang="en-US" dirty="0" err="1" smtClean="0"/>
              <a:t>iter</a:t>
            </a:r>
            <a:r>
              <a:rPr lang="en-US" dirty="0" smtClean="0"/>
              <a:t>, void *context)</a:t>
            </a:r>
          </a:p>
          <a:p>
            <a:pPr lvl="2"/>
            <a:r>
              <a:rPr lang="en-US" dirty="0" smtClean="0"/>
              <a:t>In body check for fields you are expecting to receive with:</a:t>
            </a:r>
          </a:p>
          <a:p>
            <a:pPr lvl="3"/>
            <a:r>
              <a:rPr lang="en-US" dirty="0" err="1" smtClean="0"/>
              <a:t>dict_find</a:t>
            </a:r>
            <a:r>
              <a:rPr lang="en-US" dirty="0" smtClean="0"/>
              <a:t>(</a:t>
            </a:r>
            <a:r>
              <a:rPr lang="en-US" dirty="0" err="1" smtClean="0"/>
              <a:t>DictionaryIterator</a:t>
            </a:r>
            <a:r>
              <a:rPr lang="en-US" dirty="0" smtClean="0"/>
              <a:t> *</a:t>
            </a:r>
            <a:r>
              <a:rPr lang="en-US" dirty="0" err="1" smtClean="0"/>
              <a:t>iter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id)</a:t>
            </a:r>
          </a:p>
          <a:p>
            <a:endParaRPr lang="en-US" dirty="0" smtClean="0"/>
          </a:p>
          <a:p>
            <a:r>
              <a:rPr lang="en-US" dirty="0" smtClean="0"/>
              <a:t>Older firmware (1.1) doesn’t support </a:t>
            </a:r>
            <a:r>
              <a:rPr lang="en-US" dirty="0" err="1" smtClean="0"/>
              <a:t>AppMessage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70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Android Communication with </a:t>
            </a:r>
            <a:r>
              <a:rPr lang="en-US" dirty="0" err="1" smtClean="0"/>
              <a:t>AppMessage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Import PEBBLE_KIT project in to Eclipse and add to Build Path of Android apps</a:t>
            </a:r>
          </a:p>
          <a:p>
            <a:r>
              <a:rPr lang="en-US" dirty="0" smtClean="0"/>
              <a:t>Receiving Messages </a:t>
            </a:r>
          </a:p>
          <a:p>
            <a:pPr lvl="1"/>
            <a:r>
              <a:rPr lang="en-US" dirty="0" err="1" smtClean="0"/>
              <a:t>registerReceivedDataHandler</a:t>
            </a:r>
            <a:endParaRPr lang="en-US" dirty="0" smtClean="0"/>
          </a:p>
          <a:p>
            <a:pPr lvl="1"/>
            <a:r>
              <a:rPr lang="en-US" dirty="0" smtClean="0"/>
              <a:t>One function to implement:</a:t>
            </a:r>
          </a:p>
          <a:p>
            <a:pPr lvl="2"/>
            <a:r>
              <a:rPr lang="en-US" dirty="0" smtClean="0"/>
              <a:t>void </a:t>
            </a:r>
            <a:r>
              <a:rPr lang="en-US" dirty="0" err="1"/>
              <a:t>receiveData</a:t>
            </a:r>
            <a:r>
              <a:rPr lang="en-US" dirty="0"/>
              <a:t>(final </a:t>
            </a:r>
            <a:r>
              <a:rPr lang="en-US" dirty="0" smtClean="0"/>
              <a:t>Context, </a:t>
            </a:r>
            <a:r>
              <a:rPr lang="en-US" dirty="0"/>
              <a:t>final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transactionId</a:t>
            </a:r>
            <a:r>
              <a:rPr lang="en-US" dirty="0" smtClean="0"/>
              <a:t>, </a:t>
            </a:r>
            <a:r>
              <a:rPr lang="en-US" dirty="0"/>
              <a:t>final </a:t>
            </a:r>
            <a:r>
              <a:rPr lang="en-US" dirty="0" err="1" smtClean="0"/>
              <a:t>PebbleDictionary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Must acknowledge receipt of message (or NACK it)</a:t>
            </a:r>
          </a:p>
          <a:p>
            <a:pPr lvl="2"/>
            <a:r>
              <a:rPr lang="en-US" dirty="0" err="1" smtClean="0"/>
              <a:t>PebbleKit.sendAckToPebble</a:t>
            </a:r>
            <a:r>
              <a:rPr lang="en-US" dirty="0" smtClean="0"/>
              <a:t>(final Context </a:t>
            </a:r>
            <a:r>
              <a:rPr lang="en-US" dirty="0" err="1" smtClean="0"/>
              <a:t>context</a:t>
            </a:r>
            <a:r>
              <a:rPr lang="en-US" dirty="0" smtClean="0"/>
              <a:t>, final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transactionId</a:t>
            </a:r>
            <a:r>
              <a:rPr lang="en-US" dirty="0" smtClean="0"/>
              <a:t>);</a:t>
            </a:r>
          </a:p>
          <a:p>
            <a:r>
              <a:rPr lang="en-US" dirty="0" smtClean="0"/>
              <a:t>Sending Messages</a:t>
            </a:r>
          </a:p>
          <a:p>
            <a:pPr lvl="1"/>
            <a:r>
              <a:rPr lang="en-US" dirty="0" err="1" smtClean="0"/>
              <a:t>sendDataToPebble</a:t>
            </a:r>
            <a:r>
              <a:rPr lang="en-US" dirty="0" smtClean="0"/>
              <a:t>(final Context, final UUID, final </a:t>
            </a:r>
            <a:r>
              <a:rPr lang="en-US" dirty="0" err="1" smtClean="0"/>
              <a:t>PebbleDictionary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Status Updates</a:t>
            </a:r>
          </a:p>
          <a:p>
            <a:pPr lvl="1"/>
            <a:r>
              <a:rPr lang="en-US" dirty="0" smtClean="0"/>
              <a:t>Listen for watch connected event</a:t>
            </a:r>
          </a:p>
          <a:p>
            <a:pPr lvl="1"/>
            <a:r>
              <a:rPr lang="en-US" dirty="0" smtClean="0"/>
              <a:t>Listen for ACK/NACK messages from the Pebble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1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Pebble Communication with </a:t>
            </a:r>
            <a:r>
              <a:rPr lang="en-US" dirty="0" err="1"/>
              <a:t>AppMessage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83762"/>
            <a:ext cx="7077075" cy="48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80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Pebble Communication with </a:t>
            </a:r>
            <a:r>
              <a:rPr lang="en-US" dirty="0" err="1" smtClean="0"/>
              <a:t>AppSync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on top of </a:t>
            </a:r>
            <a:r>
              <a:rPr lang="en-US" dirty="0" err="1" smtClean="0"/>
              <a:t>AppMessage</a:t>
            </a:r>
            <a:endParaRPr lang="en-US" dirty="0" smtClean="0"/>
          </a:p>
          <a:p>
            <a:r>
              <a:rPr lang="en-US" dirty="0" smtClean="0"/>
              <a:t>Maintains and updates a single Dictionary</a:t>
            </a:r>
          </a:p>
          <a:p>
            <a:r>
              <a:rPr lang="en-US" dirty="0" smtClean="0"/>
              <a:t>Has built-in listeners to automatically update UI elements when the Dictionary changes</a:t>
            </a:r>
          </a:p>
          <a:p>
            <a:r>
              <a:rPr lang="en-US" dirty="0" smtClean="0"/>
              <a:t>Good for applications involving many updates</a:t>
            </a:r>
          </a:p>
          <a:p>
            <a:pPr lvl="1"/>
            <a:r>
              <a:rPr lang="en-US" dirty="0" smtClean="0"/>
              <a:t>No user-incurred synchronization costs</a:t>
            </a:r>
          </a:p>
          <a:p>
            <a:r>
              <a:rPr lang="en-US" dirty="0" smtClean="0"/>
              <a:t>Setup one callback, call a setup function, done!</a:t>
            </a:r>
          </a:p>
        </p:txBody>
      </p:sp>
    </p:spTree>
    <p:extLst>
      <p:ext uri="{BB962C8B-B14F-4D97-AF65-F5344CB8AC3E}">
        <p14:creationId xmlns:p14="http://schemas.microsoft.com/office/powerpoint/2010/main" val="6851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Pebble Communication with </a:t>
            </a:r>
            <a:r>
              <a:rPr lang="en-US" dirty="0" err="1" smtClean="0"/>
              <a:t>AppSync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Setup sync listeners and callbacks</a:t>
            </a:r>
          </a:p>
          <a:p>
            <a:r>
              <a:rPr lang="en-US" dirty="0" err="1"/>
              <a:t>app_sync_init</a:t>
            </a:r>
            <a:r>
              <a:rPr lang="en-US" dirty="0"/>
              <a:t>(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struct </a:t>
            </a:r>
            <a:r>
              <a:rPr lang="en-US" dirty="0" err="1"/>
              <a:t>AppSync</a:t>
            </a:r>
            <a:r>
              <a:rPr lang="en-US" dirty="0"/>
              <a:t> *s,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uint8_t </a:t>
            </a:r>
            <a:r>
              <a:rPr lang="en-US" dirty="0"/>
              <a:t>*buffer,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/>
              <a:t>uint16_t </a:t>
            </a:r>
            <a:r>
              <a:rPr lang="en-US" dirty="0" err="1"/>
              <a:t>buffer_size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/>
              <a:t>Tuplet</a:t>
            </a:r>
            <a:r>
              <a:rPr lang="en-US" dirty="0"/>
              <a:t> *</a:t>
            </a:r>
            <a:r>
              <a:rPr lang="en-US" dirty="0" err="1" smtClean="0"/>
              <a:t>const</a:t>
            </a:r>
            <a:r>
              <a:rPr lang="en-US" dirty="0"/>
              <a:t> </a:t>
            </a:r>
            <a:r>
              <a:rPr lang="en-US" dirty="0" err="1" smtClean="0"/>
              <a:t>keys_and_initial_values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/>
              <a:t>uint8_t count,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AppSyncTupleChangedCallback</a:t>
            </a:r>
            <a:r>
              <a:rPr lang="en-US" dirty="0" smtClean="0"/>
              <a:t> </a:t>
            </a:r>
            <a:r>
              <a:rPr lang="en-US" dirty="0" err="1"/>
              <a:t>tuple_changed_callback</a:t>
            </a:r>
            <a:r>
              <a:rPr lang="en-US" dirty="0"/>
              <a:t>, </a:t>
            </a:r>
            <a:r>
              <a:rPr lang="en-US" dirty="0" smtClean="0"/>
              <a:t>	</a:t>
            </a:r>
            <a:r>
              <a:rPr lang="en-US" dirty="0" err="1" smtClean="0"/>
              <a:t>AppSyncErrorCallback</a:t>
            </a:r>
            <a:r>
              <a:rPr lang="en-US" dirty="0" smtClean="0"/>
              <a:t> </a:t>
            </a:r>
            <a:r>
              <a:rPr lang="en-US" dirty="0" err="1"/>
              <a:t>error_callback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void </a:t>
            </a:r>
            <a:r>
              <a:rPr lang="en-US" dirty="0"/>
              <a:t>*context)</a:t>
            </a:r>
          </a:p>
          <a:p>
            <a:r>
              <a:rPr lang="en-US" dirty="0" err="1" smtClean="0"/>
              <a:t>Sync_tuple_changed_callback</a:t>
            </a:r>
            <a:r>
              <a:rPr lang="en-US" dirty="0" smtClean="0"/>
              <a:t>(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uint32_t key,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Tuple *</a:t>
            </a:r>
            <a:r>
              <a:rPr lang="en-US" dirty="0" err="1" smtClean="0"/>
              <a:t>new_tuple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Tuple *</a:t>
            </a:r>
            <a:r>
              <a:rPr lang="en-US" dirty="0" err="1" smtClean="0"/>
              <a:t>old_tuple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	void *context)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9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Communication with </a:t>
            </a:r>
            <a:r>
              <a:rPr lang="en-US" dirty="0" err="1" smtClean="0"/>
              <a:t>AppSync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Exactly the same as </a:t>
            </a:r>
            <a:r>
              <a:rPr lang="en-US" dirty="0" err="1" smtClean="0"/>
              <a:t>AppMessage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56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Pebble Communication with </a:t>
            </a:r>
            <a:r>
              <a:rPr lang="en-US" dirty="0" err="1" smtClean="0"/>
              <a:t>AppSync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47800"/>
            <a:ext cx="6167438" cy="4689018"/>
          </a:xfrm>
        </p:spPr>
      </p:pic>
    </p:spTree>
    <p:extLst>
      <p:ext uri="{BB962C8B-B14F-4D97-AF65-F5344CB8AC3E}">
        <p14:creationId xmlns:p14="http://schemas.microsoft.com/office/powerpoint/2010/main" val="36198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Aided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Platform independent way to communicate with Pebble</a:t>
            </a:r>
          </a:p>
          <a:p>
            <a:r>
              <a:rPr lang="en-US" dirty="0" smtClean="0"/>
              <a:t>Interface to make HTTP requests</a:t>
            </a:r>
          </a:p>
          <a:p>
            <a:pPr lvl="1"/>
            <a:r>
              <a:rPr lang="en-US" dirty="0" smtClean="0"/>
              <a:t>Turns phone into a server where your Pebble is the client</a:t>
            </a:r>
          </a:p>
          <a:p>
            <a:r>
              <a:rPr lang="en-US" dirty="0" smtClean="0"/>
              <a:t>Interface from phone to Pebble using “Pebble” </a:t>
            </a:r>
            <a:r>
              <a:rPr lang="en-US" dirty="0" err="1" smtClean="0"/>
              <a:t>Javascript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Interface with the web using </a:t>
            </a:r>
            <a:r>
              <a:rPr lang="en-US" dirty="0" err="1" smtClean="0"/>
              <a:t>Javascript</a:t>
            </a:r>
            <a:r>
              <a:rPr lang="en-US" dirty="0" smtClean="0"/>
              <a:t> function calls</a:t>
            </a:r>
          </a:p>
          <a:p>
            <a:pPr lvl="1"/>
            <a:r>
              <a:rPr lang="en-US" dirty="0" smtClean="0"/>
              <a:t>Part of W3C standard</a:t>
            </a:r>
          </a:p>
          <a:p>
            <a:r>
              <a:rPr lang="en-US" dirty="0" smtClean="0"/>
              <a:t>Data sent in Key-Value pairs</a:t>
            </a:r>
          </a:p>
          <a:p>
            <a:pPr lvl="1"/>
            <a:r>
              <a:rPr lang="en-US" dirty="0" smtClean="0"/>
              <a:t>Follow JSON specification</a:t>
            </a:r>
          </a:p>
          <a:p>
            <a:r>
              <a:rPr lang="en-US" dirty="0" smtClean="0"/>
              <a:t>To make a Pebble app using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/>
            <a:r>
              <a:rPr lang="en-US" dirty="0" smtClean="0"/>
              <a:t>Create new project with command:</a:t>
            </a:r>
            <a:br>
              <a:rPr lang="en-US" dirty="0" smtClean="0"/>
            </a:br>
            <a:r>
              <a:rPr lang="en-US" dirty="0"/>
              <a:t>pebble new-project --</a:t>
            </a:r>
            <a:r>
              <a:rPr lang="en-US" dirty="0" err="1"/>
              <a:t>javascript</a:t>
            </a:r>
            <a:r>
              <a:rPr lang="en-US" dirty="0"/>
              <a:t> </a:t>
            </a:r>
            <a:r>
              <a:rPr lang="en-US" dirty="0" err="1"/>
              <a:t>my_js_project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	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723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Pebble Accelerometer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sensitive</a:t>
            </a:r>
          </a:p>
          <a:p>
            <a:pPr lvl="1"/>
            <a:r>
              <a:rPr lang="en-US" dirty="0" smtClean="0"/>
              <a:t>Sensitive enough to detects taps on the phone</a:t>
            </a:r>
          </a:p>
          <a:p>
            <a:r>
              <a:rPr lang="en-US" dirty="0" smtClean="0"/>
              <a:t>Measured in </a:t>
            </a:r>
            <a:r>
              <a:rPr lang="en-US" dirty="0" err="1" smtClean="0"/>
              <a:t>milli-Gs</a:t>
            </a:r>
            <a:endParaRPr lang="en-US" dirty="0" smtClean="0"/>
          </a:p>
          <a:p>
            <a:pPr lvl="1"/>
            <a:r>
              <a:rPr lang="en-US" dirty="0" smtClean="0"/>
              <a:t>Has a range of -4000 to 4000</a:t>
            </a:r>
          </a:p>
          <a:p>
            <a:r>
              <a:rPr lang="en-US" dirty="0" smtClean="0"/>
              <a:t>Watch vibrations affect accelerometer readings</a:t>
            </a:r>
          </a:p>
          <a:p>
            <a:r>
              <a:rPr lang="en-US" dirty="0" smtClean="0"/>
              <a:t>Grabs struct with x, y, z, </a:t>
            </a:r>
            <a:r>
              <a:rPr lang="en-US" dirty="0" err="1" smtClean="0"/>
              <a:t>bool</a:t>
            </a:r>
            <a:r>
              <a:rPr lang="en-US" dirty="0" smtClean="0"/>
              <a:t> </a:t>
            </a:r>
            <a:r>
              <a:rPr lang="en-US" dirty="0" err="1" smtClean="0"/>
              <a:t>did_vibrate</a:t>
            </a:r>
            <a:r>
              <a:rPr lang="en-US" dirty="0" smtClean="0"/>
              <a:t> indicating whether vibration occurred while grabbing values and timestamp in milliseconds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3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 Elements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Pebble apps are event driven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Developers must setup callback functions to be executed on user events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Every main function has the same basic structure 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init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app_event_loop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deinit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}</a:t>
            </a:r>
            <a:endParaRPr lang="en-US" dirty="0" smtClean="0"/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() will contain all the program setup, callbacks, UI elements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deinit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() will “tear down” things setup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(), don’t leave anything out</a:t>
            </a:r>
          </a:p>
          <a:p>
            <a:r>
              <a:rPr lang="en-US" dirty="0" err="1" smtClean="0"/>
              <a:t>app_event_loop</a:t>
            </a:r>
            <a:r>
              <a:rPr lang="en-US" dirty="0" smtClean="0"/>
              <a:t>(), infinite loop, allows events to be picked up by listeners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19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Pebble Accelerometer Axes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25" y="2053431"/>
            <a:ext cx="3028950" cy="3895725"/>
          </a:xfrm>
        </p:spPr>
      </p:pic>
    </p:spTree>
    <p:extLst>
      <p:ext uri="{BB962C8B-B14F-4D97-AF65-F5344CB8AC3E}">
        <p14:creationId xmlns:p14="http://schemas.microsoft.com/office/powerpoint/2010/main" val="375937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Pebble Accelerometer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main ways to utilize accelerometer</a:t>
            </a:r>
          </a:p>
          <a:p>
            <a:pPr lvl="1"/>
            <a:r>
              <a:rPr lang="en-US" dirty="0" smtClean="0"/>
              <a:t>Register for shake or tap events</a:t>
            </a:r>
          </a:p>
          <a:p>
            <a:pPr lvl="2"/>
            <a:r>
              <a:rPr lang="en-US" dirty="0" smtClean="0"/>
              <a:t>Predefined standards for taps and shakes</a:t>
            </a:r>
          </a:p>
          <a:p>
            <a:pPr lvl="1"/>
            <a:r>
              <a:rPr lang="en-US" dirty="0" smtClean="0"/>
              <a:t>Process data in batch jobs to analyze for patterns</a:t>
            </a:r>
          </a:p>
          <a:p>
            <a:pPr lvl="2"/>
            <a:r>
              <a:rPr lang="en-US" dirty="0" smtClean="0"/>
              <a:t>Can automatically poll for data at predefined intervals</a:t>
            </a:r>
          </a:p>
          <a:p>
            <a:pPr lvl="1"/>
            <a:r>
              <a:rPr lang="en-US" dirty="0" smtClean="0"/>
              <a:t>Real time data usage</a:t>
            </a:r>
          </a:p>
          <a:p>
            <a:r>
              <a:rPr lang="en-US" dirty="0" smtClean="0"/>
              <a:t>Easy to subscribe to services for all three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2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Configuration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JSON file in root directory of project (settings on </a:t>
            </a:r>
            <a:r>
              <a:rPr lang="en-US" dirty="0" err="1" smtClean="0"/>
              <a:t>CloudPebble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Includes various values, most are pre-generated</a:t>
            </a:r>
          </a:p>
          <a:p>
            <a:pPr lvl="1"/>
            <a:r>
              <a:rPr lang="en-US" dirty="0" smtClean="0"/>
              <a:t>App Kind (watch app, watch face, companion app)</a:t>
            </a:r>
          </a:p>
          <a:p>
            <a:pPr lvl="1"/>
            <a:r>
              <a:rPr lang="en-US" dirty="0" smtClean="0"/>
              <a:t>Long Name</a:t>
            </a:r>
          </a:p>
          <a:p>
            <a:pPr lvl="1"/>
            <a:r>
              <a:rPr lang="en-US" dirty="0" smtClean="0"/>
              <a:t>Short Name</a:t>
            </a:r>
          </a:p>
          <a:p>
            <a:pPr lvl="1"/>
            <a:r>
              <a:rPr lang="en-US" dirty="0" smtClean="0"/>
              <a:t>Menu Image</a:t>
            </a:r>
          </a:p>
          <a:p>
            <a:pPr lvl="1"/>
            <a:r>
              <a:rPr lang="en-US" dirty="0" smtClean="0"/>
              <a:t>Version Code</a:t>
            </a:r>
          </a:p>
          <a:p>
            <a:pPr lvl="1"/>
            <a:r>
              <a:rPr lang="en-US" dirty="0" smtClean="0"/>
              <a:t>Version Label</a:t>
            </a:r>
          </a:p>
          <a:p>
            <a:pPr lvl="1"/>
            <a:r>
              <a:rPr lang="en-US" dirty="0" smtClean="0"/>
              <a:t>App UUID</a:t>
            </a:r>
          </a:p>
          <a:p>
            <a:r>
              <a:rPr lang="en-US" dirty="0" smtClean="0"/>
              <a:t>Also define </a:t>
            </a:r>
            <a:r>
              <a:rPr lang="en-US" dirty="0" err="1" smtClean="0"/>
              <a:t>Javascript</a:t>
            </a:r>
            <a:r>
              <a:rPr lang="en-US" dirty="0" smtClean="0"/>
              <a:t> Message Keys (if desired)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12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Pebble Development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Must be running Ubuntu (other </a:t>
            </a:r>
            <a:r>
              <a:rPr lang="en-US" dirty="0"/>
              <a:t>L</a:t>
            </a:r>
            <a:r>
              <a:rPr lang="en-US" dirty="0" smtClean="0"/>
              <a:t>inux </a:t>
            </a:r>
            <a:r>
              <a:rPr lang="en-US" dirty="0" err="1" smtClean="0"/>
              <a:t>distros</a:t>
            </a:r>
            <a:r>
              <a:rPr lang="en-US" dirty="0" smtClean="0"/>
              <a:t> won’t work out of box)</a:t>
            </a:r>
          </a:p>
          <a:p>
            <a:r>
              <a:rPr lang="en-US" dirty="0" smtClean="0"/>
              <a:t>Download SDK and follow the instructions:</a:t>
            </a:r>
          </a:p>
          <a:p>
            <a:pPr lvl="1"/>
            <a:r>
              <a:rPr lang="en-US" dirty="0" smtClean="0">
                <a:hlinkClick r:id="rId2"/>
              </a:rPr>
              <a:t>https://developer.getpebble.com/2/getting-started/linux/</a:t>
            </a:r>
            <a:endParaRPr lang="en-US" dirty="0" smtClean="0"/>
          </a:p>
          <a:p>
            <a:r>
              <a:rPr lang="en-US" dirty="0" smtClean="0"/>
              <a:t>There may also be some Python dependencies that are necessary to download using apt-get</a:t>
            </a:r>
          </a:p>
          <a:p>
            <a:r>
              <a:rPr lang="en-US" dirty="0" smtClean="0"/>
              <a:t>All project activities (create, build, install, </a:t>
            </a:r>
            <a:r>
              <a:rPr lang="en-US" dirty="0" err="1" smtClean="0"/>
              <a:t>etc</a:t>
            </a:r>
            <a:r>
              <a:rPr lang="en-US" dirty="0" smtClean="0"/>
              <a:t>) are issued using the “pebble” terminal utility</a:t>
            </a:r>
          </a:p>
          <a:p>
            <a:r>
              <a:rPr lang="en-US" dirty="0" smtClean="0"/>
              <a:t>To test that you have configured this correctly run: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pebble new-project </a:t>
            </a:r>
            <a:r>
              <a:rPr lang="en-US" dirty="0" err="1" smtClean="0"/>
              <a:t>hello_world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35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Pebble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Create a new project:</a:t>
            </a:r>
          </a:p>
          <a:p>
            <a:pPr lvl="1"/>
            <a:r>
              <a:rPr lang="en-US" dirty="0" smtClean="0"/>
              <a:t>pebble new-project &lt;project-name&gt;</a:t>
            </a:r>
          </a:p>
          <a:p>
            <a:r>
              <a:rPr lang="en-US" dirty="0" smtClean="0"/>
              <a:t>Build project code:</a:t>
            </a:r>
          </a:p>
          <a:p>
            <a:pPr lvl="1"/>
            <a:r>
              <a:rPr lang="en-US" dirty="0" smtClean="0"/>
              <a:t>pebble build (run inside the project directory)</a:t>
            </a:r>
          </a:p>
          <a:p>
            <a:r>
              <a:rPr lang="en-US" dirty="0" smtClean="0"/>
              <a:t>Install to Pebble watch:</a:t>
            </a:r>
          </a:p>
          <a:p>
            <a:pPr lvl="1"/>
            <a:r>
              <a:rPr lang="en-US" dirty="0" smtClean="0"/>
              <a:t>Connect phone and computer to the same Wi-Fi</a:t>
            </a:r>
          </a:p>
          <a:p>
            <a:pPr lvl="1"/>
            <a:r>
              <a:rPr lang="en-US" dirty="0" smtClean="0"/>
              <a:t>Get IP Address from Pebble watch companion app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ebble install --phone &lt;</a:t>
            </a:r>
            <a:r>
              <a:rPr lang="en-US" dirty="0" err="1" smtClean="0"/>
              <a:t>ip</a:t>
            </a:r>
            <a:r>
              <a:rPr lang="en-US" dirty="0" smtClean="0"/>
              <a:t>-address of phone&gt; </a:t>
            </a:r>
          </a:p>
          <a:p>
            <a:r>
              <a:rPr lang="en-US" dirty="0" smtClean="0"/>
              <a:t>Debug code running on Pebble:</a:t>
            </a:r>
          </a:p>
          <a:p>
            <a:pPr lvl="1"/>
            <a:r>
              <a:rPr lang="en-US" dirty="0" smtClean="0"/>
              <a:t>To print debug messages add calls to the function below to your code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app_log</a:t>
            </a:r>
            <a:r>
              <a:rPr lang="en-US" dirty="0" smtClean="0"/>
              <a:t>(uint8_t </a:t>
            </a:r>
            <a:r>
              <a:rPr lang="en-US" dirty="0" err="1" smtClean="0"/>
              <a:t>log_level</a:t>
            </a:r>
            <a:r>
              <a:rPr lang="en-US" dirty="0" smtClean="0"/>
              <a:t>, </a:t>
            </a:r>
            <a:r>
              <a:rPr lang="en-US" dirty="0" err="1" smtClean="0"/>
              <a:t>const</a:t>
            </a:r>
            <a:r>
              <a:rPr lang="en-US" dirty="0" smtClean="0"/>
              <a:t> char *</a:t>
            </a:r>
            <a:r>
              <a:rPr lang="en-US" dirty="0" err="1" smtClean="0"/>
              <a:t>src_filename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	  	      </a:t>
            </a:r>
            <a:r>
              <a:rPr lang="en-US" dirty="0" err="1" smtClean="0"/>
              <a:t>src_line_number</a:t>
            </a:r>
            <a:r>
              <a:rPr lang="en-US" dirty="0" smtClean="0"/>
              <a:t>, </a:t>
            </a:r>
            <a:r>
              <a:rPr lang="en-US" dirty="0" err="1" smtClean="0"/>
              <a:t>const</a:t>
            </a:r>
            <a:r>
              <a:rPr lang="en-US" dirty="0" smtClean="0"/>
              <a:t> char *</a:t>
            </a:r>
            <a:r>
              <a:rPr lang="en-US" dirty="0" err="1" smtClean="0"/>
              <a:t>fmt</a:t>
            </a:r>
            <a:r>
              <a:rPr lang="en-US" dirty="0" smtClean="0"/>
              <a:t>, …)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ebble debug --phone &lt;</a:t>
            </a:r>
            <a:r>
              <a:rPr lang="en-US" dirty="0" err="1" smtClean="0"/>
              <a:t>ip</a:t>
            </a:r>
            <a:r>
              <a:rPr lang="en-US" dirty="0" smtClean="0"/>
              <a:t>-address of phone&gt;</a:t>
            </a:r>
          </a:p>
          <a:p>
            <a:pPr lvl="1"/>
            <a:r>
              <a:rPr lang="en-US" dirty="0" smtClean="0"/>
              <a:t>This will stream print statements initiated by </a:t>
            </a:r>
            <a:r>
              <a:rPr lang="en-US" dirty="0" err="1" smtClean="0"/>
              <a:t>app_log</a:t>
            </a:r>
            <a:r>
              <a:rPr lang="en-US" dirty="0" smtClean="0"/>
              <a:t> to the terminal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95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Uploading to the Pebble App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various graphics to include with your app</a:t>
            </a:r>
          </a:p>
          <a:p>
            <a:pPr lvl="1"/>
            <a:r>
              <a:rPr lang="en-US" dirty="0" smtClean="0"/>
              <a:t>To upload your Pebble app to the market you need a minimal of 4 graphics for:</a:t>
            </a:r>
          </a:p>
          <a:p>
            <a:pPr lvl="2"/>
            <a:r>
              <a:rPr lang="en-US" dirty="0" smtClean="0"/>
              <a:t>Large Icon</a:t>
            </a:r>
          </a:p>
          <a:p>
            <a:pPr lvl="2"/>
            <a:r>
              <a:rPr lang="en-US" dirty="0" smtClean="0"/>
              <a:t>Small Icon</a:t>
            </a:r>
          </a:p>
          <a:p>
            <a:pPr lvl="2"/>
            <a:r>
              <a:rPr lang="en-US" dirty="0" smtClean="0"/>
              <a:t>Screenshots (at least one)</a:t>
            </a:r>
          </a:p>
          <a:p>
            <a:pPr lvl="2"/>
            <a:r>
              <a:rPr lang="en-US" dirty="0" smtClean="0"/>
              <a:t>Header Image (at least one)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0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Keep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Memory is valuable, free it as soon as possible, and avoid unnecessary global variables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Although many global variables are necessary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Memory is NOT managed, you must match every _create() function call with a _destroy() function call</a:t>
            </a:r>
          </a:p>
          <a:p>
            <a:r>
              <a:rPr lang="en-US" dirty="0" smtClean="0"/>
              <a:t>The interface to the Pebble is very limited…try to come up with novel ways to input data easily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9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button cannot yet be overridden</a:t>
            </a:r>
          </a:p>
          <a:p>
            <a:r>
              <a:rPr lang="en-US" dirty="0" smtClean="0"/>
              <a:t>Feature set still young, 2.0 SDK added persistence, accelerometer access, magnetometer and many other features</a:t>
            </a:r>
          </a:p>
          <a:p>
            <a:r>
              <a:rPr lang="en-US" dirty="0" smtClean="0"/>
              <a:t>Closed-source</a:t>
            </a:r>
          </a:p>
          <a:p>
            <a:r>
              <a:rPr lang="en-US" dirty="0" smtClean="0"/>
              <a:t>Not much memory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73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References?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online Pebble API is fantastic</a:t>
            </a:r>
          </a:p>
          <a:p>
            <a:pPr lvl="1"/>
            <a:r>
              <a:rPr lang="en-US" dirty="0"/>
              <a:t>https://developer.getpebble.com/2/api-reference/modules.html</a:t>
            </a:r>
            <a:endParaRPr lang="en-US" dirty="0" smtClean="0"/>
          </a:p>
          <a:p>
            <a:r>
              <a:rPr lang="en-US" dirty="0" smtClean="0"/>
              <a:t>When you run pebble new-project &lt;</a:t>
            </a:r>
            <a:r>
              <a:rPr lang="en-US" dirty="0" err="1" smtClean="0"/>
              <a:t>project_name</a:t>
            </a:r>
            <a:r>
              <a:rPr lang="en-US" dirty="0" smtClean="0"/>
              <a:t>&gt; you get the default hello world Pebble app</a:t>
            </a:r>
          </a:p>
          <a:p>
            <a:r>
              <a:rPr lang="en-US" dirty="0" smtClean="0"/>
              <a:t>Inside the Pebble SDK folder is a folder named  Examples which demonstrates most of the functionality of the Pebble watch</a:t>
            </a:r>
          </a:p>
          <a:p>
            <a:r>
              <a:rPr lang="en-US" dirty="0" err="1" smtClean="0"/>
              <a:t>PebbleCloud</a:t>
            </a:r>
            <a:r>
              <a:rPr lang="en-US" dirty="0" smtClean="0"/>
              <a:t> has several example projects you can select from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6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Pebble </a:t>
            </a:r>
            <a:r>
              <a:rPr lang="en-US" dirty="0" err="1" smtClean="0"/>
              <a:t>WatchApp</a:t>
            </a:r>
            <a:r>
              <a:rPr lang="en-US" dirty="0" smtClean="0"/>
              <a:t> + Android Companion App</a:t>
            </a:r>
          </a:p>
          <a:p>
            <a:r>
              <a:rPr lang="en-US" dirty="0" smtClean="0"/>
              <a:t>Must involve communication between the </a:t>
            </a:r>
            <a:r>
              <a:rPr lang="en-US" dirty="0" smtClean="0"/>
              <a:t>two</a:t>
            </a:r>
          </a:p>
          <a:p>
            <a:r>
              <a:rPr lang="en-US" dirty="0" smtClean="0"/>
              <a:t>Very open ended. You will have to simply use certain </a:t>
            </a:r>
            <a:r>
              <a:rPr lang="en-US" dirty="0" err="1" smtClean="0"/>
              <a:t>fetures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Must use one of:</a:t>
            </a:r>
          </a:p>
          <a:p>
            <a:pPr lvl="1"/>
            <a:r>
              <a:rPr lang="en-US" dirty="0" smtClean="0"/>
              <a:t>Persistence</a:t>
            </a:r>
          </a:p>
          <a:p>
            <a:pPr lvl="1"/>
            <a:r>
              <a:rPr lang="en-US" dirty="0" smtClean="0"/>
              <a:t>Accelerometer</a:t>
            </a:r>
          </a:p>
          <a:p>
            <a:pPr lvl="1"/>
            <a:r>
              <a:rPr lang="en-US" dirty="0" smtClean="0"/>
              <a:t>Magnetometer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605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Pebble API in General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structs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typedef-ed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Instead of struct Window, we can just type Window (phew)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Functions relating to certain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structs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prefixed with the struct name</a:t>
            </a:r>
          </a:p>
          <a:p>
            <a:pPr lvl="1"/>
            <a:r>
              <a:rPr lang="en-US" sz="2400" dirty="0" smtClean="0"/>
              <a:t>Ex. </a:t>
            </a:r>
            <a:r>
              <a:rPr lang="en-US" sz="2400" dirty="0" err="1" smtClean="0"/>
              <a:t>window_set_window_handlers</a:t>
            </a:r>
            <a:r>
              <a:rPr lang="en-US" sz="2400" dirty="0" smtClean="0"/>
              <a:t> deals with Window </a:t>
            </a:r>
            <a:r>
              <a:rPr lang="en-US" sz="2400" dirty="0" err="1" smtClean="0"/>
              <a:t>structs</a:t>
            </a:r>
            <a:endParaRPr lang="en-US" sz="2400" dirty="0" smtClean="0"/>
          </a:p>
          <a:p>
            <a:pPr lvl="1"/>
            <a:r>
              <a:rPr lang="en-US" sz="2400" dirty="0" smtClean="0"/>
              <a:t>Ex2. </a:t>
            </a:r>
            <a:r>
              <a:rPr lang="en-US" sz="2400" dirty="0" err="1" smtClean="0"/>
              <a:t>layer_add_child</a:t>
            </a:r>
            <a:r>
              <a:rPr lang="en-US" sz="2400" dirty="0" smtClean="0"/>
              <a:t>(…) deals with layer </a:t>
            </a:r>
            <a:r>
              <a:rPr lang="en-US" sz="2400" dirty="0" err="1" smtClean="0"/>
              <a:t>structs</a:t>
            </a:r>
            <a:endParaRPr lang="en-US" sz="2400" dirty="0" smtClean="0"/>
          </a:p>
          <a:p>
            <a:pPr lvl="1"/>
            <a:r>
              <a:rPr lang="en-US" sz="2400" dirty="0" smtClean="0"/>
              <a:t>Ex3. </a:t>
            </a:r>
            <a:r>
              <a:rPr lang="en-US" sz="2400" dirty="0" err="1" smtClean="0"/>
              <a:t>menu_cell_basic_draw</a:t>
            </a:r>
            <a:r>
              <a:rPr lang="en-US" sz="2400" dirty="0" smtClean="0"/>
              <a:t>(…) deals with </a:t>
            </a:r>
            <a:r>
              <a:rPr lang="en-US" sz="2400" dirty="0" err="1" smtClean="0"/>
              <a:t>MenuLayer</a:t>
            </a:r>
            <a:r>
              <a:rPr lang="en-US" sz="2400" dirty="0" smtClean="0"/>
              <a:t> </a:t>
            </a:r>
            <a:r>
              <a:rPr lang="en-US" sz="2400" dirty="0" err="1" smtClean="0"/>
              <a:t>structs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1373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Pebble for project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yes then you can choose not to do the Pebble  homework</a:t>
            </a:r>
          </a:p>
          <a:p>
            <a:r>
              <a:rPr lang="en-US" dirty="0" smtClean="0"/>
              <a:t>Your Pebble integration into the term project must conform to the homework specs</a:t>
            </a:r>
          </a:p>
          <a:p>
            <a:r>
              <a:rPr lang="en-US" dirty="0" smtClean="0"/>
              <a:t>Your Pebble integration will be graded separately and the grade will count towards the </a:t>
            </a:r>
            <a:r>
              <a:rPr lang="en-US" dirty="0"/>
              <a:t>homework </a:t>
            </a:r>
            <a:endParaRPr lang="en-US" dirty="0" smtClean="0"/>
          </a:p>
          <a:p>
            <a:r>
              <a:rPr lang="en-US" dirty="0" smtClean="0"/>
              <a:t>Yes. Projects that integrate Pebble will get bonus points.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Pebble API in General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Pebble API is object oriented</a:t>
            </a:r>
          </a:p>
          <a:p>
            <a:pPr lvl="1"/>
            <a:r>
              <a:rPr lang="en-US" dirty="0" smtClean="0"/>
              <a:t>What? In C?</a:t>
            </a:r>
          </a:p>
          <a:p>
            <a:r>
              <a:rPr lang="en-US" sz="2800" dirty="0" smtClean="0"/>
              <a:t>Functions </a:t>
            </a:r>
            <a:r>
              <a:rPr lang="en-US" sz="2800" dirty="0"/>
              <a:t>are </a:t>
            </a:r>
            <a:r>
              <a:rPr lang="en-US" sz="2800" dirty="0" smtClean="0"/>
              <a:t>bound to </a:t>
            </a:r>
            <a:r>
              <a:rPr lang="en-US" sz="2800" dirty="0" err="1" smtClean="0"/>
              <a:t>structs</a:t>
            </a:r>
            <a:endParaRPr lang="en-US" sz="2800" dirty="0" smtClean="0"/>
          </a:p>
          <a:p>
            <a:pPr lvl="1"/>
            <a:r>
              <a:rPr lang="en-US" sz="2400" dirty="0" err="1" smtClean="0"/>
              <a:t>Structs</a:t>
            </a:r>
            <a:r>
              <a:rPr lang="en-US" sz="2400" dirty="0" smtClean="0"/>
              <a:t> have fields storing function pointers in the </a:t>
            </a:r>
            <a:r>
              <a:rPr lang="en-US" sz="2400" dirty="0" err="1" smtClean="0"/>
              <a:t>structs</a:t>
            </a:r>
            <a:endParaRPr lang="en-US" sz="2400" dirty="0" smtClean="0"/>
          </a:p>
          <a:p>
            <a:r>
              <a:rPr lang="en-US" sz="2800" dirty="0" err="1" smtClean="0"/>
              <a:t>Structs</a:t>
            </a:r>
            <a:r>
              <a:rPr lang="en-US" sz="2800" dirty="0" smtClean="0"/>
              <a:t> of the same variety (i.e. Layer, </a:t>
            </a:r>
            <a:r>
              <a:rPr lang="en-US" sz="2800" dirty="0" err="1" smtClean="0"/>
              <a:t>MenuLayer</a:t>
            </a:r>
            <a:r>
              <a:rPr lang="en-US" sz="2800" dirty="0" smtClean="0"/>
              <a:t>, </a:t>
            </a:r>
            <a:r>
              <a:rPr lang="en-US" sz="2800" dirty="0" err="1" smtClean="0"/>
              <a:t>TextLayer</a:t>
            </a:r>
            <a:r>
              <a:rPr lang="en-US" sz="2800" dirty="0" smtClean="0"/>
              <a:t>) contain instances of their “parents”</a:t>
            </a:r>
          </a:p>
          <a:p>
            <a:pPr lvl="1"/>
            <a:r>
              <a:rPr lang="en-US" dirty="0" smtClean="0"/>
              <a:t>Access these fields by calling function (a getter, if you will)</a:t>
            </a:r>
          </a:p>
          <a:p>
            <a:pPr lvl="1"/>
            <a:r>
              <a:rPr lang="en-US" dirty="0" smtClean="0"/>
              <a:t>i.e. Layer *layer = </a:t>
            </a:r>
            <a:r>
              <a:rPr lang="en-US" dirty="0" err="1" smtClean="0"/>
              <a:t>menu_layer_get_layer</a:t>
            </a:r>
            <a:r>
              <a:rPr lang="en-US" dirty="0" smtClean="0"/>
              <a:t>(</a:t>
            </a:r>
            <a:r>
              <a:rPr lang="en-US" dirty="0" err="1" smtClean="0"/>
              <a:t>menu_layer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Pebble API in General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Explicit dynamic memory allocation is discouraged</a:t>
            </a:r>
          </a:p>
          <a:p>
            <a:pPr lvl="1"/>
            <a:r>
              <a:rPr lang="en-US" sz="2400" dirty="0"/>
              <a:t>Pebble has very limited memory </a:t>
            </a:r>
            <a:endParaRPr lang="en-US" sz="2400" dirty="0" smtClean="0"/>
          </a:p>
          <a:p>
            <a:pPr lvl="1"/>
            <a:r>
              <a:rPr lang="en-US" sz="2400" dirty="0" smtClean="0"/>
              <a:t>i.e</a:t>
            </a:r>
            <a:r>
              <a:rPr lang="en-US" sz="2400" dirty="0"/>
              <a:t>. calls to malloc and </a:t>
            </a:r>
            <a:r>
              <a:rPr lang="en-US" sz="2400" dirty="0" err="1" smtClean="0"/>
              <a:t>calloc</a:t>
            </a:r>
            <a:endParaRPr lang="en-US" sz="2400" dirty="0" smtClean="0"/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allocate and free dynamic memory, Pebble API calls should be used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i.e.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window_create_window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window_destroy_window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layer_create_layer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menu_layer_create_layer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Pointers…pointers everywhere…..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86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Pointer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typedef</a:t>
            </a:r>
            <a:r>
              <a:rPr lang="en-US" dirty="0" smtClean="0"/>
              <a:t> void (* </a:t>
            </a:r>
            <a:r>
              <a:rPr lang="en-US" dirty="0" err="1" smtClean="0"/>
              <a:t>WindowHandler</a:t>
            </a:r>
            <a:r>
              <a:rPr lang="en-US" dirty="0" smtClean="0"/>
              <a:t>)(struct Window *window)</a:t>
            </a:r>
          </a:p>
          <a:p>
            <a:pPr lvl="1"/>
            <a:r>
              <a:rPr lang="en-US" dirty="0" smtClean="0"/>
              <a:t>Declares function with void return value that take struct Window to be referenced by </a:t>
            </a:r>
            <a:r>
              <a:rPr lang="en-US" dirty="0" err="1" smtClean="0"/>
              <a:t>WindowHandler</a:t>
            </a:r>
            <a:r>
              <a:rPr lang="en-US" dirty="0" smtClean="0"/>
              <a:t> type</a:t>
            </a:r>
          </a:p>
          <a:p>
            <a:pPr marL="274320" lvl="1" indent="0">
              <a:buNone/>
            </a:pPr>
            <a:r>
              <a:rPr lang="en-US" dirty="0" smtClean="0"/>
              <a:t>Ex.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my_function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548640" lvl="2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//stuff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548640" lvl="2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my_function2(struct Window *window) {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//better stuff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my_function3 (struct Window *window) {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//best stuff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548640" lvl="2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WindowHandler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*handler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my_function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</a:p>
          <a:p>
            <a:pPr marL="548640" lvl="2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WindowHandler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*handler2 = my_function2; </a:t>
            </a:r>
          </a:p>
          <a:p>
            <a:pPr marL="548640" lvl="2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WindowHandler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*handler3 = my_function3; </a:t>
            </a:r>
          </a:p>
        </p:txBody>
      </p:sp>
    </p:spTree>
    <p:extLst>
      <p:ext uri="{BB962C8B-B14F-4D97-AF65-F5344CB8AC3E}">
        <p14:creationId xmlns:p14="http://schemas.microsoft.com/office/powerpoint/2010/main" val="424701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Pointer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typedef</a:t>
            </a:r>
            <a:r>
              <a:rPr lang="en-US" dirty="0" smtClean="0"/>
              <a:t> void (* </a:t>
            </a:r>
            <a:r>
              <a:rPr lang="en-US" dirty="0" err="1" smtClean="0"/>
              <a:t>WindowHandler</a:t>
            </a:r>
            <a:r>
              <a:rPr lang="en-US" dirty="0" smtClean="0"/>
              <a:t>)(struct Window *window)</a:t>
            </a:r>
          </a:p>
          <a:p>
            <a:pPr lvl="1"/>
            <a:r>
              <a:rPr lang="en-US" dirty="0"/>
              <a:t>Declares function with void return value that take struct Window to be referenced by </a:t>
            </a:r>
            <a:r>
              <a:rPr lang="en-US" dirty="0" err="1"/>
              <a:t>WindowHandler</a:t>
            </a:r>
            <a:r>
              <a:rPr lang="en-US" dirty="0"/>
              <a:t> type</a:t>
            </a:r>
          </a:p>
          <a:p>
            <a:pPr marL="274320" lvl="1" indent="0">
              <a:buNone/>
            </a:pPr>
            <a:r>
              <a:rPr lang="en-US" dirty="0" smtClean="0"/>
              <a:t>Ex.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my_function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548640" lvl="2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//stuff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548640" lvl="2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my_function2(struct Window *window) {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//better stuff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my_function3 (struct Window *window) {</a:t>
            </a: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//best stuff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548640" lvl="2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548640" lvl="2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WindowHandler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*handler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my_function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//DOESN’T WORK</a:t>
            </a:r>
          </a:p>
          <a:p>
            <a:pPr marL="548640" lvl="2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WindowHandler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*handler2 = my_function2; </a:t>
            </a:r>
          </a:p>
          <a:p>
            <a:pPr marL="548640" lvl="2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WindowHandler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*handler3 = my_function3; </a:t>
            </a:r>
          </a:p>
        </p:txBody>
      </p:sp>
    </p:spTree>
    <p:extLst>
      <p:ext uri="{BB962C8B-B14F-4D97-AF65-F5344CB8AC3E}">
        <p14:creationId xmlns:p14="http://schemas.microsoft.com/office/powerpoint/2010/main" val="403622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2587</TotalTime>
  <Words>2427</Words>
  <Application>Microsoft Office PowerPoint</Application>
  <PresentationFormat>On-screen Show (4:3)</PresentationFormat>
  <Paragraphs>442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Arial</vt:lpstr>
      <vt:lpstr>Calibri</vt:lpstr>
      <vt:lpstr>Calibri Light</vt:lpstr>
      <vt:lpstr>Consolas</vt:lpstr>
      <vt:lpstr>Times New Roman</vt:lpstr>
      <vt:lpstr>Office Theme</vt:lpstr>
      <vt:lpstr>PowerPoint Presentation</vt:lpstr>
      <vt:lpstr>Why Should You Care?</vt:lpstr>
      <vt:lpstr>Types of Apps</vt:lpstr>
      <vt:lpstr>Application Elements</vt:lpstr>
      <vt:lpstr>Pebble API in General</vt:lpstr>
      <vt:lpstr>Pebble API in General</vt:lpstr>
      <vt:lpstr>Pebble API in General</vt:lpstr>
      <vt:lpstr>Function Pointer Example</vt:lpstr>
      <vt:lpstr>Function Pointer Example</vt:lpstr>
      <vt:lpstr>Function Pointer Example</vt:lpstr>
      <vt:lpstr>Function Pointer Example</vt:lpstr>
      <vt:lpstr>A Pebble Function Pointer Example</vt:lpstr>
      <vt:lpstr>Visual Elements</vt:lpstr>
      <vt:lpstr>Essential Window Functions</vt:lpstr>
      <vt:lpstr>Window Actions Setup Example</vt:lpstr>
      <vt:lpstr>Visual Elements</vt:lpstr>
      <vt:lpstr>Essential Window Stack Functions</vt:lpstr>
      <vt:lpstr>Visual Elements</vt:lpstr>
      <vt:lpstr>Layer Details</vt:lpstr>
      <vt:lpstr>Layer Details</vt:lpstr>
      <vt:lpstr>Layer Details</vt:lpstr>
      <vt:lpstr>Essential Layer Functions</vt:lpstr>
      <vt:lpstr>Text Layer</vt:lpstr>
      <vt:lpstr>Menu Layer</vt:lpstr>
      <vt:lpstr>Bitmap Layer</vt:lpstr>
      <vt:lpstr>Action Bar Layer</vt:lpstr>
      <vt:lpstr>Persistence on the Pebble</vt:lpstr>
      <vt:lpstr>Persistence Function Calls</vt:lpstr>
      <vt:lpstr>PowerPoint Presentation</vt:lpstr>
      <vt:lpstr>Pebble Device Communication</vt:lpstr>
      <vt:lpstr>Pebble Communication with AppMessage</vt:lpstr>
      <vt:lpstr>Android Communication with AppMessage</vt:lpstr>
      <vt:lpstr>Pebble Communication with AppMessage</vt:lpstr>
      <vt:lpstr>Pebble Communication with AppSync</vt:lpstr>
      <vt:lpstr>Pebble Communication with AppSync</vt:lpstr>
      <vt:lpstr>Android Communication with AppSync</vt:lpstr>
      <vt:lpstr>Pebble Communication with AppSync</vt:lpstr>
      <vt:lpstr>Javascript Aided Communication</vt:lpstr>
      <vt:lpstr>Pebble Accelerometer</vt:lpstr>
      <vt:lpstr>Pebble Accelerometer Axes</vt:lpstr>
      <vt:lpstr>Using the Pebble Accelerometer </vt:lpstr>
      <vt:lpstr>JSON Configuration File</vt:lpstr>
      <vt:lpstr>Pebble Development Setup</vt:lpstr>
      <vt:lpstr>Pebble Development</vt:lpstr>
      <vt:lpstr>Uploading to the Pebble App Store</vt:lpstr>
      <vt:lpstr>Things to Keep in Mind</vt:lpstr>
      <vt:lpstr>Downsides</vt:lpstr>
      <vt:lpstr>Need References?</vt:lpstr>
      <vt:lpstr>Homework Preview</vt:lpstr>
      <vt:lpstr>Pebble for project 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Pebble Development</dc:title>
  <dc:creator>Ethan Gaebel</dc:creator>
  <cp:lastModifiedBy>Andrey Esakia</cp:lastModifiedBy>
  <cp:revision>156</cp:revision>
  <dcterms:created xsi:type="dcterms:W3CDTF">2014-04-01T07:16:56Z</dcterms:created>
  <dcterms:modified xsi:type="dcterms:W3CDTF">2014-07-30T14:42:20Z</dcterms:modified>
</cp:coreProperties>
</file>